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90" r:id="rId4"/>
    <p:sldId id="291" r:id="rId5"/>
    <p:sldId id="277" r:id="rId6"/>
    <p:sldId id="258" r:id="rId7"/>
    <p:sldId id="298" r:id="rId8"/>
    <p:sldId id="297" r:id="rId9"/>
    <p:sldId id="259" r:id="rId10"/>
    <p:sldId id="260" r:id="rId11"/>
    <p:sldId id="301" r:id="rId12"/>
    <p:sldId id="302" r:id="rId13"/>
    <p:sldId id="303" r:id="rId14"/>
    <p:sldId id="304" r:id="rId15"/>
    <p:sldId id="305" r:id="rId16"/>
    <p:sldId id="261" r:id="rId17"/>
    <p:sldId id="262" r:id="rId18"/>
    <p:sldId id="273" r:id="rId19"/>
    <p:sldId id="263" r:id="rId20"/>
    <p:sldId id="292" r:id="rId21"/>
    <p:sldId id="296" r:id="rId22"/>
    <p:sldId id="265" r:id="rId23"/>
    <p:sldId id="293" r:id="rId24"/>
    <p:sldId id="294" r:id="rId25"/>
    <p:sldId id="299" r:id="rId26"/>
    <p:sldId id="300" r:id="rId27"/>
    <p:sldId id="280" r:id="rId28"/>
    <p:sldId id="283" r:id="rId29"/>
    <p:sldId id="278" r:id="rId30"/>
    <p:sldId id="281" r:id="rId31"/>
    <p:sldId id="274" r:id="rId32"/>
    <p:sldId id="275" r:id="rId33"/>
    <p:sldId id="266" r:id="rId34"/>
    <p:sldId id="267" r:id="rId35"/>
    <p:sldId id="269" r:id="rId36"/>
    <p:sldId id="268" r:id="rId37"/>
    <p:sldId id="282" r:id="rId38"/>
    <p:sldId id="284" r:id="rId39"/>
    <p:sldId id="264" r:id="rId40"/>
    <p:sldId id="279" r:id="rId41"/>
    <p:sldId id="285" r:id="rId42"/>
    <p:sldId id="286" r:id="rId43"/>
    <p:sldId id="287" r:id="rId44"/>
    <p:sldId id="288" r:id="rId45"/>
    <p:sldId id="289" r:id="rId46"/>
    <p:sldId id="295" r:id="rId4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843C0-A6EF-487F-9923-EC43E2934992}" v="11" dt="2025-05-16T07:26:35.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Lucy (LSCFT)" userId="e7d064a5-fec2-4917-89d4-d3f0e038e9e9" providerId="ADAL" clId="{558843C0-A6EF-487F-9923-EC43E2934992}"/>
    <pc:docChg chg="custSel addSld modSld">
      <pc:chgData name="Ellis Lucy (LSCFT)" userId="e7d064a5-fec2-4917-89d4-d3f0e038e9e9" providerId="ADAL" clId="{558843C0-A6EF-487F-9923-EC43E2934992}" dt="2025-05-16T07:27:31.548" v="477" actId="1076"/>
      <pc:docMkLst>
        <pc:docMk/>
      </pc:docMkLst>
      <pc:sldChg chg="addSp modSp new mod">
        <pc:chgData name="Ellis Lucy (LSCFT)" userId="e7d064a5-fec2-4917-89d4-d3f0e038e9e9" providerId="ADAL" clId="{558843C0-A6EF-487F-9923-EC43E2934992}" dt="2025-05-16T07:27:31.548" v="477" actId="1076"/>
        <pc:sldMkLst>
          <pc:docMk/>
          <pc:sldMk cId="2685725843" sldId="302"/>
        </pc:sldMkLst>
        <pc:spChg chg="add mod">
          <ac:chgData name="Ellis Lucy (LSCFT)" userId="e7d064a5-fec2-4917-89d4-d3f0e038e9e9" providerId="ADAL" clId="{558843C0-A6EF-487F-9923-EC43E2934992}" dt="2025-05-16T07:26:46.776" v="459" actId="1076"/>
          <ac:spMkLst>
            <pc:docMk/>
            <pc:sldMk cId="2685725843" sldId="302"/>
            <ac:spMk id="2" creationId="{5E92E005-D517-7860-627C-C9F69DA1B4D4}"/>
          </ac:spMkLst>
        </pc:spChg>
        <pc:picChg chg="add mod">
          <ac:chgData name="Ellis Lucy (LSCFT)" userId="e7d064a5-fec2-4917-89d4-d3f0e038e9e9" providerId="ADAL" clId="{558843C0-A6EF-487F-9923-EC43E2934992}" dt="2025-05-16T07:27:31.548" v="477" actId="1076"/>
          <ac:picMkLst>
            <pc:docMk/>
            <pc:sldMk cId="2685725843" sldId="302"/>
            <ac:picMk id="3" creationId="{BAEA8921-0D25-BF4B-6C32-FA148DA618B2}"/>
          </ac:picMkLst>
        </pc:picChg>
        <pc:picChg chg="add mod">
          <ac:chgData name="Ellis Lucy (LSCFT)" userId="e7d064a5-fec2-4917-89d4-d3f0e038e9e9" providerId="ADAL" clId="{558843C0-A6EF-487F-9923-EC43E2934992}" dt="2025-05-16T07:27:23.103" v="474" actId="14100"/>
          <ac:picMkLst>
            <pc:docMk/>
            <pc:sldMk cId="2685725843" sldId="302"/>
            <ac:picMk id="5" creationId="{5128A2C8-1BD3-FCA5-D6AB-5B095B9A40D5}"/>
          </ac:picMkLst>
        </pc:picChg>
        <pc:picChg chg="add mod">
          <ac:chgData name="Ellis Lucy (LSCFT)" userId="e7d064a5-fec2-4917-89d4-d3f0e038e9e9" providerId="ADAL" clId="{558843C0-A6EF-487F-9923-EC43E2934992}" dt="2025-05-16T07:27:11.111" v="470" actId="1076"/>
          <ac:picMkLst>
            <pc:docMk/>
            <pc:sldMk cId="2685725843" sldId="302"/>
            <ac:picMk id="7" creationId="{E7E24913-9E91-CE8E-B235-D1E28C8FC400}"/>
          </ac:picMkLst>
        </pc:picChg>
        <pc:picChg chg="add mod">
          <ac:chgData name="Ellis Lucy (LSCFT)" userId="e7d064a5-fec2-4917-89d4-d3f0e038e9e9" providerId="ADAL" clId="{558843C0-A6EF-487F-9923-EC43E2934992}" dt="2025-05-16T07:27:13.379" v="471" actId="1076"/>
          <ac:picMkLst>
            <pc:docMk/>
            <pc:sldMk cId="2685725843" sldId="302"/>
            <ac:picMk id="9" creationId="{7EFCB245-4E42-DA16-EADA-597DEA97C459}"/>
          </ac:picMkLst>
        </pc:picChg>
        <pc:picChg chg="add mod">
          <ac:chgData name="Ellis Lucy (LSCFT)" userId="e7d064a5-fec2-4917-89d4-d3f0e038e9e9" providerId="ADAL" clId="{558843C0-A6EF-487F-9923-EC43E2934992}" dt="2025-05-16T06:44:11.841" v="33" actId="1076"/>
          <ac:picMkLst>
            <pc:docMk/>
            <pc:sldMk cId="2685725843" sldId="302"/>
            <ac:picMk id="11" creationId="{2C2DFDBF-227F-2FD5-A55B-A5B3F529BF6F}"/>
          </ac:picMkLst>
        </pc:picChg>
        <pc:picChg chg="add mod">
          <ac:chgData name="Ellis Lucy (LSCFT)" userId="e7d064a5-fec2-4917-89d4-d3f0e038e9e9" providerId="ADAL" clId="{558843C0-A6EF-487F-9923-EC43E2934992}" dt="2025-05-16T07:26:41.718" v="457" actId="1076"/>
          <ac:picMkLst>
            <pc:docMk/>
            <pc:sldMk cId="2685725843" sldId="302"/>
            <ac:picMk id="13" creationId="{08636F59-A1FA-5892-254A-7FE88D97D793}"/>
          </ac:picMkLst>
        </pc:picChg>
      </pc:sldChg>
      <pc:sldChg chg="addSp delSp modSp new mod modClrScheme chgLayout">
        <pc:chgData name="Ellis Lucy (LSCFT)" userId="e7d064a5-fec2-4917-89d4-d3f0e038e9e9" providerId="ADAL" clId="{558843C0-A6EF-487F-9923-EC43E2934992}" dt="2025-05-16T06:52:10.198" v="169" actId="20577"/>
        <pc:sldMkLst>
          <pc:docMk/>
          <pc:sldMk cId="664257748" sldId="303"/>
        </pc:sldMkLst>
        <pc:spChg chg="add mod">
          <ac:chgData name="Ellis Lucy (LSCFT)" userId="e7d064a5-fec2-4917-89d4-d3f0e038e9e9" providerId="ADAL" clId="{558843C0-A6EF-487F-9923-EC43E2934992}" dt="2025-05-16T06:52:10.198" v="169" actId="20577"/>
          <ac:spMkLst>
            <pc:docMk/>
            <pc:sldMk cId="664257748" sldId="303"/>
            <ac:spMk id="5" creationId="{545F329C-FE0E-3DF7-09D2-2C1E80EBD515}"/>
          </ac:spMkLst>
        </pc:spChg>
        <pc:spChg chg="add mod">
          <ac:chgData name="Ellis Lucy (LSCFT)" userId="e7d064a5-fec2-4917-89d4-d3f0e038e9e9" providerId="ADAL" clId="{558843C0-A6EF-487F-9923-EC43E2934992}" dt="2025-05-16T06:50:43.352" v="91" actId="1076"/>
          <ac:spMkLst>
            <pc:docMk/>
            <pc:sldMk cId="664257748" sldId="303"/>
            <ac:spMk id="7" creationId="{DCD0061C-28B5-4204-B0CD-DC48372AB5D6}"/>
          </ac:spMkLst>
        </pc:spChg>
        <pc:spChg chg="add del mod">
          <ac:chgData name="Ellis Lucy (LSCFT)" userId="e7d064a5-fec2-4917-89d4-d3f0e038e9e9" providerId="ADAL" clId="{558843C0-A6EF-487F-9923-EC43E2934992}" dt="2025-05-16T06:47:14.866" v="50" actId="478"/>
          <ac:spMkLst>
            <pc:docMk/>
            <pc:sldMk cId="664257748" sldId="303"/>
            <ac:spMk id="8" creationId="{34D155F2-1FD0-99EE-B0CB-A9DADF221D0C}"/>
          </ac:spMkLst>
        </pc:spChg>
        <pc:spChg chg="add del mod">
          <ac:chgData name="Ellis Lucy (LSCFT)" userId="e7d064a5-fec2-4917-89d4-d3f0e038e9e9" providerId="ADAL" clId="{558843C0-A6EF-487F-9923-EC43E2934992}" dt="2025-05-16T06:48:22.279" v="64" actId="478"/>
          <ac:spMkLst>
            <pc:docMk/>
            <pc:sldMk cId="664257748" sldId="303"/>
            <ac:spMk id="10" creationId="{F2FFC44B-DA0F-55F6-581C-38F38FD82A4A}"/>
          </ac:spMkLst>
        </pc:spChg>
        <pc:spChg chg="add mod">
          <ac:chgData name="Ellis Lucy (LSCFT)" userId="e7d064a5-fec2-4917-89d4-d3f0e038e9e9" providerId="ADAL" clId="{558843C0-A6EF-487F-9923-EC43E2934992}" dt="2025-05-16T06:50:22.230" v="89" actId="20577"/>
          <ac:spMkLst>
            <pc:docMk/>
            <pc:sldMk cId="664257748" sldId="303"/>
            <ac:spMk id="11" creationId="{BEB86DD8-14E8-B2CD-ED42-A2B4107AF3FB}"/>
          </ac:spMkLst>
        </pc:spChg>
        <pc:spChg chg="add mod">
          <ac:chgData name="Ellis Lucy (LSCFT)" userId="e7d064a5-fec2-4917-89d4-d3f0e038e9e9" providerId="ADAL" clId="{558843C0-A6EF-487F-9923-EC43E2934992}" dt="2025-05-16T06:50:46.677" v="92" actId="1076"/>
          <ac:spMkLst>
            <pc:docMk/>
            <pc:sldMk cId="664257748" sldId="303"/>
            <ac:spMk id="13" creationId="{A52BA668-C501-AFF9-A004-277B01D7AEE8}"/>
          </ac:spMkLst>
        </pc:spChg>
        <pc:picChg chg="add mod">
          <ac:chgData name="Ellis Lucy (LSCFT)" userId="e7d064a5-fec2-4917-89d4-d3f0e038e9e9" providerId="ADAL" clId="{558843C0-A6EF-487F-9923-EC43E2934992}" dt="2025-05-16T06:49:06.500" v="75" actId="14100"/>
          <ac:picMkLst>
            <pc:docMk/>
            <pc:sldMk cId="664257748" sldId="303"/>
            <ac:picMk id="3" creationId="{7CDE25AE-A5A8-6914-0AFE-05E2847B7381}"/>
          </ac:picMkLst>
        </pc:picChg>
      </pc:sldChg>
      <pc:sldChg chg="addSp delSp modSp new mod">
        <pc:chgData name="Ellis Lucy (LSCFT)" userId="e7d064a5-fec2-4917-89d4-d3f0e038e9e9" providerId="ADAL" clId="{558843C0-A6EF-487F-9923-EC43E2934992}" dt="2025-05-16T07:07:09.345" v="449" actId="114"/>
        <pc:sldMkLst>
          <pc:docMk/>
          <pc:sldMk cId="631894475" sldId="304"/>
        </pc:sldMkLst>
        <pc:spChg chg="del">
          <ac:chgData name="Ellis Lucy (LSCFT)" userId="e7d064a5-fec2-4917-89d4-d3f0e038e9e9" providerId="ADAL" clId="{558843C0-A6EF-487F-9923-EC43E2934992}" dt="2025-05-16T06:53:02.738" v="172" actId="478"/>
          <ac:spMkLst>
            <pc:docMk/>
            <pc:sldMk cId="631894475" sldId="304"/>
            <ac:spMk id="2" creationId="{BB69A2BC-642C-43D9-54EA-D026FDD83572}"/>
          </ac:spMkLst>
        </pc:spChg>
        <pc:spChg chg="del">
          <ac:chgData name="Ellis Lucy (LSCFT)" userId="e7d064a5-fec2-4917-89d4-d3f0e038e9e9" providerId="ADAL" clId="{558843C0-A6EF-487F-9923-EC43E2934992}" dt="2025-05-16T06:52:58.750" v="171" actId="478"/>
          <ac:spMkLst>
            <pc:docMk/>
            <pc:sldMk cId="631894475" sldId="304"/>
            <ac:spMk id="3" creationId="{913D19BE-C375-4B51-7549-11B8D4DEB99D}"/>
          </ac:spMkLst>
        </pc:spChg>
        <pc:spChg chg="del">
          <ac:chgData name="Ellis Lucy (LSCFT)" userId="e7d064a5-fec2-4917-89d4-d3f0e038e9e9" providerId="ADAL" clId="{558843C0-A6EF-487F-9923-EC43E2934992}" dt="2025-05-16T06:53:06.069" v="173" actId="478"/>
          <ac:spMkLst>
            <pc:docMk/>
            <pc:sldMk cId="631894475" sldId="304"/>
            <ac:spMk id="4" creationId="{03C49846-35AC-BF45-F124-B5C9E89546A9}"/>
          </ac:spMkLst>
        </pc:spChg>
        <pc:spChg chg="add mod">
          <ac:chgData name="Ellis Lucy (LSCFT)" userId="e7d064a5-fec2-4917-89d4-d3f0e038e9e9" providerId="ADAL" clId="{558843C0-A6EF-487F-9923-EC43E2934992}" dt="2025-05-16T06:55:12.690" v="183" actId="20577"/>
          <ac:spMkLst>
            <pc:docMk/>
            <pc:sldMk cId="631894475" sldId="304"/>
            <ac:spMk id="8" creationId="{AEF9C347-4481-0B2C-408E-6FCF498B4DCA}"/>
          </ac:spMkLst>
        </pc:spChg>
        <pc:spChg chg="add mod">
          <ac:chgData name="Ellis Lucy (LSCFT)" userId="e7d064a5-fec2-4917-89d4-d3f0e038e9e9" providerId="ADAL" clId="{558843C0-A6EF-487F-9923-EC43E2934992}" dt="2025-05-16T07:07:09.345" v="449" actId="114"/>
          <ac:spMkLst>
            <pc:docMk/>
            <pc:sldMk cId="631894475" sldId="304"/>
            <ac:spMk id="10" creationId="{68FD9534-B1D3-4208-D1FD-A56F136C01BD}"/>
          </ac:spMkLst>
        </pc:spChg>
        <pc:spChg chg="add del mod">
          <ac:chgData name="Ellis Lucy (LSCFT)" userId="e7d064a5-fec2-4917-89d4-d3f0e038e9e9" providerId="ADAL" clId="{558843C0-A6EF-487F-9923-EC43E2934992}" dt="2025-05-16T06:58:26.206" v="245"/>
          <ac:spMkLst>
            <pc:docMk/>
            <pc:sldMk cId="631894475" sldId="304"/>
            <ac:spMk id="12" creationId="{1294F1C6-7388-996E-D066-F807DB5E7907}"/>
          </ac:spMkLst>
        </pc:spChg>
        <pc:picChg chg="add mod">
          <ac:chgData name="Ellis Lucy (LSCFT)" userId="e7d064a5-fec2-4917-89d4-d3f0e038e9e9" providerId="ADAL" clId="{558843C0-A6EF-487F-9923-EC43E2934992}" dt="2025-05-16T06:54:01.680" v="179" actId="14100"/>
          <ac:picMkLst>
            <pc:docMk/>
            <pc:sldMk cId="631894475" sldId="304"/>
            <ac:picMk id="6" creationId="{EEF6F0C9-F9B1-E656-5523-709D305E509C}"/>
          </ac:picMkLst>
        </pc:picChg>
      </pc:sldChg>
      <pc:sldChg chg="addSp delSp modSp new mod">
        <pc:chgData name="Ellis Lucy (LSCFT)" userId="e7d064a5-fec2-4917-89d4-d3f0e038e9e9" providerId="ADAL" clId="{558843C0-A6EF-487F-9923-EC43E2934992}" dt="2025-05-16T07:02:12.612" v="305" actId="20577"/>
        <pc:sldMkLst>
          <pc:docMk/>
          <pc:sldMk cId="1382186530" sldId="305"/>
        </pc:sldMkLst>
        <pc:spChg chg="del">
          <ac:chgData name="Ellis Lucy (LSCFT)" userId="e7d064a5-fec2-4917-89d4-d3f0e038e9e9" providerId="ADAL" clId="{558843C0-A6EF-487F-9923-EC43E2934992}" dt="2025-05-16T06:58:15.610" v="240" actId="478"/>
          <ac:spMkLst>
            <pc:docMk/>
            <pc:sldMk cId="1382186530" sldId="305"/>
            <ac:spMk id="2" creationId="{60D0A1C7-4686-8146-3863-2FD69819ACED}"/>
          </ac:spMkLst>
        </pc:spChg>
        <pc:spChg chg="del">
          <ac:chgData name="Ellis Lucy (LSCFT)" userId="e7d064a5-fec2-4917-89d4-d3f0e038e9e9" providerId="ADAL" clId="{558843C0-A6EF-487F-9923-EC43E2934992}" dt="2025-05-16T06:58:13.145" v="239" actId="478"/>
          <ac:spMkLst>
            <pc:docMk/>
            <pc:sldMk cId="1382186530" sldId="305"/>
            <ac:spMk id="3" creationId="{04965782-32D1-9A65-8414-C347B3D73E3F}"/>
          </ac:spMkLst>
        </pc:spChg>
        <pc:spChg chg="del">
          <ac:chgData name="Ellis Lucy (LSCFT)" userId="e7d064a5-fec2-4917-89d4-d3f0e038e9e9" providerId="ADAL" clId="{558843C0-A6EF-487F-9923-EC43E2934992}" dt="2025-05-16T06:58:17.720" v="241" actId="478"/>
          <ac:spMkLst>
            <pc:docMk/>
            <pc:sldMk cId="1382186530" sldId="305"/>
            <ac:spMk id="4" creationId="{3472715D-0300-978D-5A9C-DD21BC64EFDC}"/>
          </ac:spMkLst>
        </pc:spChg>
        <pc:spChg chg="add mod">
          <ac:chgData name="Ellis Lucy (LSCFT)" userId="e7d064a5-fec2-4917-89d4-d3f0e038e9e9" providerId="ADAL" clId="{558843C0-A6EF-487F-9923-EC43E2934992}" dt="2025-05-16T06:58:33.889" v="248" actId="14100"/>
          <ac:spMkLst>
            <pc:docMk/>
            <pc:sldMk cId="1382186530" sldId="305"/>
            <ac:spMk id="7" creationId="{6AB686F3-E201-5CBE-45D8-51A1086E06B4}"/>
          </ac:spMkLst>
        </pc:spChg>
        <pc:spChg chg="add mod">
          <ac:chgData name="Ellis Lucy (LSCFT)" userId="e7d064a5-fec2-4917-89d4-d3f0e038e9e9" providerId="ADAL" clId="{558843C0-A6EF-487F-9923-EC43E2934992}" dt="2025-05-16T07:02:12.612" v="305" actId="20577"/>
          <ac:spMkLst>
            <pc:docMk/>
            <pc:sldMk cId="1382186530" sldId="305"/>
            <ac:spMk id="9" creationId="{E7BDC887-BB25-0670-686A-2118703B6A33}"/>
          </ac:spMkLst>
        </pc:spChg>
        <pc:picChg chg="add mod">
          <ac:chgData name="Ellis Lucy (LSCFT)" userId="e7d064a5-fec2-4917-89d4-d3f0e038e9e9" providerId="ADAL" clId="{558843C0-A6EF-487F-9923-EC43E2934992}" dt="2025-05-16T06:58:19.276" v="242"/>
          <ac:picMkLst>
            <pc:docMk/>
            <pc:sldMk cId="1382186530" sldId="305"/>
            <ac:picMk id="5" creationId="{95971F34-A239-B4FF-B4B0-0ADFFE2A656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04290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38640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87710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198505"/>
            <a:ext cx="1910967" cy="13260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716" y="182652"/>
            <a:ext cx="2065644" cy="1433377"/>
          </a:xfrm>
          <a:prstGeom prst="rect">
            <a:avLst/>
          </a:prstGeom>
        </p:spPr>
      </p:pic>
    </p:spTree>
    <p:extLst>
      <p:ext uri="{BB962C8B-B14F-4D97-AF65-F5344CB8AC3E}">
        <p14:creationId xmlns:p14="http://schemas.microsoft.com/office/powerpoint/2010/main" val="43270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275695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1FD0B-F9D0-48DB-B924-0FA730CCC392}"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86709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C1FD0B-F9D0-48DB-B924-0FA730CCC392}"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46173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C1FD0B-F9D0-48DB-B924-0FA730CCC392}" type="datetimeFigureOut">
              <a:rPr lang="en-GB" smtClean="0"/>
              <a:t>16/05/2025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219610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C1FD0B-F9D0-48DB-B924-0FA730CCC392}" type="datetimeFigureOut">
              <a:rPr lang="en-GB" smtClean="0"/>
              <a:t>16/05/2025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6759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FD0B-F9D0-48DB-B924-0FA730CCC392}" type="datetimeFigureOut">
              <a:rPr lang="en-GB" smtClean="0"/>
              <a:t>16/05/2025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15865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1FD0B-F9D0-48DB-B924-0FA730CCC392}"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38910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1FD0B-F9D0-48DB-B924-0FA730CCC392}"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80578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FD0B-F9D0-48DB-B924-0FA730CCC392}" type="datetimeFigureOut">
              <a:rPr lang="en-GB" smtClean="0"/>
              <a:t>16/05/2025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8DB04-212E-45A8-B01B-87CEF0733E37}" type="slidenum">
              <a:rPr lang="en-GB" smtClean="0"/>
              <a:t>‹#›</a:t>
            </a:fld>
            <a:endParaRPr lang="en-GB"/>
          </a:p>
        </p:txBody>
      </p:sp>
    </p:spTree>
    <p:extLst>
      <p:ext uri="{BB962C8B-B14F-4D97-AF65-F5344CB8AC3E}">
        <p14:creationId xmlns:p14="http://schemas.microsoft.com/office/powerpoint/2010/main" val="304620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XM2fnTiWhI"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www.trainingondemand.lancashiremind.org.uk/" TargetMode="External"/><Relationship Id="rId4" Type="http://schemas.openxmlformats.org/officeDocument/2006/relationships/hyperlink" Target="https://trainingondemand.lancashiremind.org.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autism.org.uk/advice-and-guidance/topics/resources-for-autistic-teenagers"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pandasonline.org/"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lmc.ac.uk/courses/a-z-courses/understanding-autism-level-2"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lmc.ac.uk/courses/a-z-courses/special-educational-needs-and-disability-rqf-tquk-level-2"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baymedicalgroup.co.uk/young-persons-social-prescribers" TargetMode="Externa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anji.stokes@mbht.nhs.uk"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Carnforth.ICC@mbht.nhs.uk"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Ceri.Hurst@mbht.nhs.uk"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ancssendias.org.uk/" TargetMode="External"/><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hyperlink" Target="mailto:Information.lineteam@lancashire.gov.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irectory.lancastercvs.org.uk/" TargetMode="External"/><Relationship Id="rId2" Type="http://schemas.openxmlformats.org/officeDocument/2006/relationships/hyperlink" Target="mailto:digitaldirectory@lancastercvs.org.uk" TargetMode="Externa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events.apps.lancashire.gov.uk/w/webpage/all-events?service=ALL" TargetMode="External"/><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hyperlink" Target="mailto:lancasterfamilyhub@lancashire.gov.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f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Commpaeds.lancaster@mbht.nhs.uk" TargetMode="External"/><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Commpaeds.lancaster@mbht.nhs.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Wendy.hart@lscft.nhs.uk" TargetMode="External"/><Relationship Id="rId2" Type="http://schemas.openxmlformats.org/officeDocument/2006/relationships/hyperlink" Target="mailto:PMHW@LancasterandMorecambe@lscft.nhs.uk"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mailto:Charmaine.rothwell@lscft.nhs.u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uhmb.nhs.uk/our-services/services/paediatric-hospital-and-community-services/integrated-childrens-nursing-and-therapy-team/childrens-speech-and-language-therapy" TargetMode="External"/><Relationship Id="rId2" Type="http://schemas.openxmlformats.org/officeDocument/2006/relationships/hyperlink" Target="mailto:sltadvice@mbht.nhs.uk" TargetMode="Externa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mailto:icntteamreferrals@mbht.nhs.uk" TargetMode="Externa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hyperlink" Target="tel:0152451896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LDReferralHub@lscft.nhs.u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LDReferralHub@lscft.nhs.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lcn-tr.cfreferralcetre@nhs.net" TargetMode="External"/><Relationship Id="rId2" Type="http://schemas.openxmlformats.org/officeDocument/2006/relationships/hyperlink" Target="mailto:C&amp;F.ReferralCentre@lancashircare.nhs.uk" TargetMode="External"/><Relationship Id="rId1" Type="http://schemas.openxmlformats.org/officeDocument/2006/relationships/slideLayout" Target="../slideLayouts/slideLayout12.xml"/><Relationship Id="rId5" Type="http://schemas.openxmlformats.org/officeDocument/2006/relationships/hyperlink" Target="mailto:PMHWLancasterandMorecambe@lscft.nhs.uk"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hyperlink" Target="http://www.adhdnorthwest.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MHW@LancasterandMorecambe@lscft.nhs.uk"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CAMHSCPS&amp;ADHDService@lscft.nhs.uk" TargetMode="External"/><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www.adhdnorthwest.org.u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2.xml"/><Relationship Id="rId6" Type="http://schemas.openxmlformats.org/officeDocument/2006/relationships/hyperlink" Target="mailto:breaktime@lancashire.gov.uk" TargetMode="External"/><Relationship Id="rId5" Type="http://schemas.openxmlformats.org/officeDocument/2006/relationships/hyperlink" Target="http://www.lancashire.gov.uk/children-education-families/special-educational-needs-and-disabilities/things-to-do/break-time" TargetMode="External"/><Relationship Id="rId4" Type="http://schemas.openxmlformats.org/officeDocument/2006/relationships/hyperlink" Target="http://www.adhdnorthwest.org.u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uniquekidzandco.org.uk/" TargetMode="External"/><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hyperlink" Target="mailto:info@uniquekidzandco.org.u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2.xml"/><Relationship Id="rId5" Type="http://schemas.openxmlformats.org/officeDocument/2006/relationships/hyperlink" Target="mailto:uniquetoyz01@gmail.com" TargetMode="External"/><Relationship Id="rId4" Type="http://schemas.openxmlformats.org/officeDocument/2006/relationships/hyperlink" Target="http://www.uniquekidzandco.org.uk/toy-librar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hyperlink" Target="mailto:4ever@uniquekidzandco.org.u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beeuniquecharity@gmail.com" TargetMode="External"/><Relationship Id="rId2" Type="http://schemas.openxmlformats.org/officeDocument/2006/relationships/hyperlink" Target="http://www.beeuniquecharity.co.uk/" TargetMode="External"/><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hyperlink" Target="http://www.adhdnorthwest.org.uk/"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morecambemhst@barnardos.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hyperlink" Target="http://www.barnardos.org.uk/get-support/services/moving-mindsets-morecambe-bay-mental-health-support-tea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arnardos.org.uk/get-support/services/lancashire-and-south-cumbria-thrive-service" TargetMode="External"/><Relationship Id="rId7" Type="http://schemas.openxmlformats.org/officeDocument/2006/relationships/hyperlink" Target="http://www.every-life-matters.org.uk/" TargetMode="External"/><Relationship Id="rId2" Type="http://schemas.openxmlformats.org/officeDocument/2006/relationships/hyperlink" Target="mailto:thrivelsc@barnardos.org.uk" TargetMode="External"/><Relationship Id="rId1" Type="http://schemas.openxmlformats.org/officeDocument/2006/relationships/slideLayout" Target="../slideLayouts/slideLayout12.xml"/><Relationship Id="rId6" Type="http://schemas.openxmlformats.org/officeDocument/2006/relationships/hyperlink" Target="http://www.youngminds.org.uk/" TargetMode="External"/><Relationship Id="rId5" Type="http://schemas.openxmlformats.org/officeDocument/2006/relationships/hyperlink" Target="http://www.kooth.com/"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hyperlink" Target="http://www.kooth.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hhook@kooth.co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lancashiremind.org.uk/project/childrens-peer-support/"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mailto:charlottesutton@lancashiremind.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Lancaster &amp; Morecambe </a:t>
            </a:r>
          </a:p>
        </p:txBody>
      </p:sp>
      <p:sp>
        <p:nvSpPr>
          <p:cNvPr id="3" name="Subtitle 2"/>
          <p:cNvSpPr>
            <a:spLocks noGrp="1"/>
          </p:cNvSpPr>
          <p:nvPr>
            <p:ph type="subTitle" idx="1"/>
          </p:nvPr>
        </p:nvSpPr>
        <p:spPr/>
        <p:txBody>
          <a:bodyPr/>
          <a:lstStyle/>
          <a:p>
            <a:r>
              <a:rPr lang="en-GB" dirty="0"/>
              <a:t>CYP Support offers to be used in conjunction with </a:t>
            </a:r>
          </a:p>
          <a:p>
            <a:r>
              <a:rPr lang="en-GB" dirty="0"/>
              <a:t>Mental Health Champions Pathways Document</a:t>
            </a:r>
          </a:p>
          <a:p>
            <a:r>
              <a:rPr lang="en-GB" dirty="0"/>
              <a:t>Version 5 March 2025</a:t>
            </a:r>
          </a:p>
        </p:txBody>
      </p:sp>
    </p:spTree>
    <p:extLst>
      <p:ext uri="{BB962C8B-B14F-4D97-AF65-F5344CB8AC3E}">
        <p14:creationId xmlns:p14="http://schemas.microsoft.com/office/powerpoint/2010/main" val="192135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5530" y="1959942"/>
            <a:ext cx="11399520" cy="3970318"/>
          </a:xfrm>
          <a:prstGeom prst="rect">
            <a:avLst/>
          </a:prstGeom>
        </p:spPr>
        <p:txBody>
          <a:bodyPr wrap="square">
            <a:spAutoFit/>
          </a:bodyPr>
          <a:lstStyle/>
          <a:p>
            <a:r>
              <a:rPr lang="en-GB" b="1" i="0" dirty="0">
                <a:solidFill>
                  <a:srgbClr val="1300C1"/>
                </a:solidFill>
                <a:effectLst/>
              </a:rPr>
              <a:t>Support Routes:</a:t>
            </a:r>
            <a:endParaRPr lang="en-GB" b="0" i="0" dirty="0">
              <a:solidFill>
                <a:srgbClr val="1300C1"/>
              </a:solidFill>
              <a:effectLst/>
            </a:endParaRPr>
          </a:p>
          <a:p>
            <a:r>
              <a:rPr lang="en-GB" b="1" i="0" dirty="0">
                <a:solidFill>
                  <a:srgbClr val="1D1D1D"/>
                </a:solidFill>
                <a:effectLst/>
              </a:rPr>
              <a:t>Route A – Social Prescribing:</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A social prescribing approach is used to signpost the young person into existing services.</a:t>
            </a:r>
          </a:p>
          <a:p>
            <a:pPr>
              <a:buFont typeface="Arial" panose="020B0604020202020204" pitchFamily="34" charset="0"/>
              <a:buChar char="•"/>
            </a:pPr>
            <a:r>
              <a:rPr lang="en-GB" b="0" i="0" dirty="0">
                <a:solidFill>
                  <a:srgbClr val="1D1D1D"/>
                </a:solidFill>
                <a:effectLst/>
              </a:rPr>
              <a:t>Support is provided as needed over a 2-month period.</a:t>
            </a:r>
          </a:p>
          <a:p>
            <a:r>
              <a:rPr lang="en-GB" b="1" i="0" dirty="0">
                <a:solidFill>
                  <a:srgbClr val="1D1D1D"/>
                </a:solidFill>
                <a:effectLst/>
              </a:rPr>
              <a:t>Route B – Targeted Peer Support Groups</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Attendance at or creation of a specifically targeted peer support group.</a:t>
            </a:r>
          </a:p>
          <a:p>
            <a:pPr>
              <a:buFont typeface="Arial" panose="020B0604020202020204" pitchFamily="34" charset="0"/>
              <a:buChar char="•"/>
            </a:pPr>
            <a:r>
              <a:rPr lang="en-GB" b="0" i="0" dirty="0">
                <a:solidFill>
                  <a:srgbClr val="1D1D1D"/>
                </a:solidFill>
                <a:effectLst/>
              </a:rPr>
              <a:t>Groups may focus on LGBTQIA+, looked-after children, </a:t>
            </a:r>
            <a:r>
              <a:rPr lang="en-GB" b="0" i="0" dirty="0" err="1">
                <a:solidFill>
                  <a:srgbClr val="1D1D1D"/>
                </a:solidFill>
                <a:effectLst/>
              </a:rPr>
              <a:t>racialised</a:t>
            </a:r>
            <a:r>
              <a:rPr lang="en-GB" b="0" i="0" dirty="0">
                <a:solidFill>
                  <a:srgbClr val="1D1D1D"/>
                </a:solidFill>
                <a:effectLst/>
              </a:rPr>
              <a:t> communities, </a:t>
            </a:r>
            <a:r>
              <a:rPr lang="en-GB" b="0" i="0" dirty="0" err="1">
                <a:solidFill>
                  <a:srgbClr val="1D1D1D"/>
                </a:solidFill>
                <a:effectLst/>
              </a:rPr>
              <a:t>neurodiverse</a:t>
            </a:r>
            <a:r>
              <a:rPr lang="en-GB" b="0" i="0" dirty="0">
                <a:solidFill>
                  <a:srgbClr val="1D1D1D"/>
                </a:solidFill>
                <a:effectLst/>
              </a:rPr>
              <a:t>-specific needs, young carers, etc.</a:t>
            </a:r>
          </a:p>
          <a:p>
            <a:r>
              <a:rPr lang="en-GB" b="1" i="0" dirty="0">
                <a:solidFill>
                  <a:srgbClr val="1D1D1D"/>
                </a:solidFill>
                <a:effectLst/>
              </a:rPr>
              <a:t>Route C: Wellbeing Coaching</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For young people not ready to attend a group setting.</a:t>
            </a:r>
          </a:p>
          <a:p>
            <a:pPr>
              <a:buFont typeface="Arial" panose="020B0604020202020204" pitchFamily="34" charset="0"/>
              <a:buChar char="•"/>
            </a:pPr>
            <a:r>
              <a:rPr lang="en-GB" b="0" i="0" dirty="0">
                <a:solidFill>
                  <a:srgbClr val="1D1D1D"/>
                </a:solidFill>
                <a:effectLst/>
              </a:rPr>
              <a:t>Wellbeing coaching involves a 6-week, 1-to-1 coaching intervention through Lancashire Mind.</a:t>
            </a:r>
          </a:p>
          <a:p>
            <a:r>
              <a:rPr lang="en-GB" b="1" i="0" dirty="0">
                <a:solidFill>
                  <a:srgbClr val="1D1D1D"/>
                </a:solidFill>
                <a:effectLst/>
              </a:rPr>
              <a:t>Route D: Specialist Support Services</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Our support coordinator refers the young person into other specialist support services, such as ADHD support, addiction support, debt management, etc.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4" name="Rectangle 3"/>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09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02CE0-825A-6C44-9037-70269211E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3" name="Rectangle 2">
            <a:extLst>
              <a:ext uri="{FF2B5EF4-FFF2-40B4-BE49-F238E27FC236}">
                <a16:creationId xmlns:a16="http://schemas.microsoft.com/office/drawing/2014/main" id="{90A7CC83-217C-F2B5-7D3C-ADF4EA49BFB2}"/>
              </a:ext>
            </a:extLst>
          </p:cNvPr>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6EA2E2-E598-AC61-2464-27C2261D3D49}"/>
              </a:ext>
            </a:extLst>
          </p:cNvPr>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99F832F-FF12-0D25-1723-4D9F98905CB6}"/>
              </a:ext>
            </a:extLst>
          </p:cNvPr>
          <p:cNvSpPr txBox="1"/>
          <p:nvPr/>
        </p:nvSpPr>
        <p:spPr>
          <a:xfrm>
            <a:off x="453224" y="2334405"/>
            <a:ext cx="11465118" cy="4139595"/>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cs typeface="Aptos" panose="020B0004020202020204" pitchFamily="34" charset="0"/>
              </a:rPr>
              <a:t>More information/video intro: </a:t>
            </a:r>
            <a:r>
              <a:rPr lang="en-GB"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https://www.youtube.com/watch?v=CXM2fnTiWhI</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It is offered at no cost. It is for anyone interested in supporting mental wellbeing in their children but </a:t>
            </a:r>
            <a:r>
              <a:rPr lang="en-GB" sz="1800" b="1" dirty="0">
                <a:effectLst/>
                <a:latin typeface="Aptos" panose="020B0004020202020204" pitchFamily="34" charset="0"/>
                <a:ea typeface="Aptos" panose="020B0004020202020204" pitchFamily="34" charset="0"/>
                <a:cs typeface="Aptos" panose="020B0004020202020204" pitchFamily="34" charset="0"/>
              </a:rPr>
              <a:t>includes information specifically about mental wellbeing and neurodiversity (ADHD, autism, dyslexia and related mental differences).</a:t>
            </a:r>
            <a:r>
              <a:rPr lang="en-GB" sz="1800" dirty="0">
                <a:effectLst/>
                <a:latin typeface="Aptos" panose="020B0004020202020204" pitchFamily="34" charset="0"/>
                <a:ea typeface="Aptos" panose="020B0004020202020204" pitchFamily="34" charset="0"/>
                <a:cs typeface="Aptos" panose="020B0004020202020204" pitchFamily="34" charset="0"/>
              </a:rPr>
              <a:t> It has been created based on feedback from professionals, parents and those who are neurodivergent and/or who have had difficulties with their mental wellbeing. </a:t>
            </a:r>
          </a:p>
          <a:p>
            <a:r>
              <a:rPr lang="en-GB" sz="1800" dirty="0">
                <a:effectLst/>
                <a:latin typeface="Aptos" panose="020B0004020202020204" pitchFamily="34" charset="0"/>
                <a:ea typeface="Aptos" panose="020B0004020202020204" pitchFamily="34" charset="0"/>
                <a:cs typeface="Aptos" panose="020B0004020202020204" pitchFamily="34" charset="0"/>
              </a:rPr>
              <a:t>There is a downloadable support kit at the end of the training full of practical ideas to support you and your child. </a:t>
            </a:r>
          </a:p>
          <a:p>
            <a:r>
              <a:rPr lang="en-GB" sz="1800" b="1" dirty="0">
                <a:effectLst/>
                <a:latin typeface="Aptos" panose="020B0004020202020204" pitchFamily="34" charset="0"/>
                <a:ea typeface="Aptos" panose="020B0004020202020204" pitchFamily="34" charset="0"/>
                <a:cs typeface="Aptos" panose="020B0004020202020204" pitchFamily="34" charset="0"/>
              </a:rPr>
              <a:t>You can register and enrol here: </a:t>
            </a:r>
            <a:r>
              <a:rPr lang="en-GB" sz="1800" b="1"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https://trainingondemand.lancashiremind.org.uk/</a:t>
            </a:r>
            <a:endParaRPr lang="en-GB" sz="1200" b="1" dirty="0">
              <a:solidFill>
                <a:srgbClr val="000000"/>
              </a:solidFill>
              <a:latin typeface="Mind20font20TRIALotf"/>
            </a:endParaRPr>
          </a:p>
          <a:p>
            <a:pPr algn="l">
              <a:spcAft>
                <a:spcPts val="600"/>
              </a:spcAft>
            </a:pPr>
            <a:r>
              <a:rPr lang="en-GB" sz="1200" b="1" i="0" dirty="0">
                <a:solidFill>
                  <a:srgbClr val="000000"/>
                </a:solidFill>
                <a:effectLst/>
                <a:latin typeface="Mind20font20TRIALotf"/>
              </a:rPr>
              <a:t>Learning Objectives</a:t>
            </a:r>
            <a:endParaRPr lang="en-GB" sz="1200" b="0" i="0" dirty="0">
              <a:solidFill>
                <a:srgbClr val="000000"/>
              </a:solidFill>
              <a:effectLst/>
              <a:latin typeface="Mind20font20TRIALotf"/>
            </a:endParaRPr>
          </a:p>
          <a:p>
            <a:pPr algn="l">
              <a:buFont typeface="Arial" panose="020B0604020202020204" pitchFamily="34" charset="0"/>
              <a:buChar char="•"/>
            </a:pPr>
            <a:r>
              <a:rPr lang="en-GB" sz="1200" b="0" i="0" dirty="0">
                <a:solidFill>
                  <a:srgbClr val="000000"/>
                </a:solidFill>
                <a:effectLst/>
                <a:latin typeface="Mind20font20TRIALotf"/>
              </a:rPr>
              <a:t>Improve basic knowledge around neurodiversity</a:t>
            </a:r>
          </a:p>
          <a:p>
            <a:pPr algn="l">
              <a:buFont typeface="Arial" panose="020B0604020202020204" pitchFamily="34" charset="0"/>
              <a:buChar char="•"/>
            </a:pPr>
            <a:r>
              <a:rPr lang="en-GB" sz="1200" b="0" i="0" dirty="0">
                <a:solidFill>
                  <a:srgbClr val="000000"/>
                </a:solidFill>
                <a:effectLst/>
                <a:latin typeface="Mind20font20TRIALotf"/>
              </a:rPr>
              <a:t>Understand the importance of mental health </a:t>
            </a:r>
          </a:p>
          <a:p>
            <a:pPr algn="l">
              <a:buFont typeface="Arial" panose="020B0604020202020204" pitchFamily="34" charset="0"/>
              <a:buChar char="•"/>
            </a:pPr>
            <a:r>
              <a:rPr lang="en-GB" sz="1200" b="0" i="0" dirty="0">
                <a:solidFill>
                  <a:srgbClr val="000000"/>
                </a:solidFill>
                <a:effectLst/>
                <a:latin typeface="Mind20font20TRIALotf"/>
              </a:rPr>
              <a:t>Learn tools and techniques to support emotional wellbeing and self esteem</a:t>
            </a:r>
          </a:p>
          <a:p>
            <a:pPr algn="l">
              <a:buFont typeface="Arial" panose="020B0604020202020204" pitchFamily="34" charset="0"/>
              <a:buChar char="•"/>
            </a:pPr>
            <a:r>
              <a:rPr lang="en-GB" sz="1200" b="0" i="0" dirty="0">
                <a:solidFill>
                  <a:srgbClr val="000000"/>
                </a:solidFill>
                <a:effectLst/>
                <a:latin typeface="Mind20font20TRIALotf"/>
              </a:rPr>
              <a:t>Recognition of the importance of communication and family cohesion</a:t>
            </a:r>
          </a:p>
          <a:p>
            <a:pPr algn="l"/>
            <a:r>
              <a:rPr lang="en-GB" sz="1200" b="0" i="1" dirty="0">
                <a:solidFill>
                  <a:srgbClr val="000000"/>
                </a:solidFill>
                <a:effectLst/>
                <a:latin typeface="Mind20font20TRIALotf"/>
              </a:rPr>
              <a:t>Disclaimer: This is not a specific mental health or neurodiverse diagnoses course.  This is not a course for parents whose children or parents/carers who are in crisis. Both mental health and neurodiversity are broad spectrums of experience.  This course is intended to provide parents and carers with tools and techniques to maintain communication and family cohesion, whilst navigating the challenges of parenting and the journey of seeking support.  Difficult thoughts and feelings have intentionally been omitted to ensure that all our learners feel safe and supported throughout the session.  For more information on our 'live' parenting workshops supported by trained facilitators, which do tackle more challenging topics, please contact training@lancashiremind.org.uk.</a:t>
            </a:r>
            <a:endParaRPr lang="en-GB" sz="1200" b="0" i="0" dirty="0">
              <a:solidFill>
                <a:srgbClr val="000000"/>
              </a:solidFill>
              <a:effectLst/>
              <a:latin typeface="Mind20font20TRIALotf"/>
            </a:endParaRPr>
          </a:p>
          <a:p>
            <a:pPr algn="l"/>
            <a:r>
              <a:rPr lang="en-GB" sz="1200" b="0" i="1" dirty="0">
                <a:solidFill>
                  <a:srgbClr val="000000"/>
                </a:solidFill>
                <a:effectLst/>
                <a:latin typeface="Mind20font20TRIALotf"/>
              </a:rPr>
              <a:t>If your child is in crisis, please reach out to local NHS support by calling 999 for urgent support or contacting 111 (select 2) for non urgent support or speak to your GP.</a:t>
            </a:r>
            <a:endParaRPr lang="en-GB" sz="1200" b="0" i="0" dirty="0">
              <a:solidFill>
                <a:srgbClr val="080809"/>
              </a:solidFill>
              <a:effectLst/>
              <a:latin typeface="inherit"/>
            </a:endParaRPr>
          </a:p>
        </p:txBody>
      </p:sp>
      <p:sp>
        <p:nvSpPr>
          <p:cNvPr id="8" name="TextBox 7">
            <a:extLst>
              <a:ext uri="{FF2B5EF4-FFF2-40B4-BE49-F238E27FC236}">
                <a16:creationId xmlns:a16="http://schemas.microsoft.com/office/drawing/2014/main" id="{73F77151-5311-24B1-44FE-9A75CE4C3DCF}"/>
              </a:ext>
            </a:extLst>
          </p:cNvPr>
          <p:cNvSpPr txBox="1"/>
          <p:nvPr/>
        </p:nvSpPr>
        <p:spPr>
          <a:xfrm>
            <a:off x="2156792" y="206734"/>
            <a:ext cx="9610476" cy="1708160"/>
          </a:xfrm>
          <a:prstGeom prst="rect">
            <a:avLst/>
          </a:prstGeom>
          <a:noFill/>
        </p:spPr>
        <p:txBody>
          <a:bodyPr wrap="square">
            <a:spAutoFit/>
          </a:bodyPr>
          <a:lstStyle/>
          <a:p>
            <a:pPr algn="l">
              <a:spcAft>
                <a:spcPts val="600"/>
              </a:spcAft>
            </a:pPr>
            <a:r>
              <a:rPr lang="en-GB" dirty="0">
                <a:solidFill>
                  <a:srgbClr val="080809"/>
                </a:solidFill>
                <a:latin typeface="inherit"/>
              </a:rPr>
              <a:t>F</a:t>
            </a:r>
            <a:r>
              <a:rPr lang="en-GB" b="0" i="0" dirty="0">
                <a:solidFill>
                  <a:srgbClr val="080809"/>
                </a:solidFill>
                <a:effectLst/>
                <a:latin typeface="inherit"/>
              </a:rPr>
              <a:t>ree Lancashire Mind course on Mental Health and neurodiversity called Supporting Your Child</a:t>
            </a:r>
          </a:p>
          <a:p>
            <a:pPr algn="l">
              <a:spcAft>
                <a:spcPts val="600"/>
              </a:spcAft>
            </a:pPr>
            <a:r>
              <a:rPr lang="en-GB" b="1" i="0" u="none" strike="noStrike" dirty="0">
                <a:solidFill>
                  <a:srgbClr val="080809"/>
                </a:solidFill>
                <a:effectLst/>
                <a:latin typeface="inherit"/>
              </a:rPr>
              <a:t>Training for Parents</a:t>
            </a:r>
            <a:endParaRPr lang="en-GB" b="0" i="0" dirty="0">
              <a:solidFill>
                <a:srgbClr val="080809"/>
              </a:solidFill>
              <a:effectLst/>
              <a:latin typeface="inherit"/>
            </a:endParaRPr>
          </a:p>
          <a:p>
            <a:pPr algn="l">
              <a:spcAft>
                <a:spcPts val="600"/>
              </a:spcAft>
            </a:pPr>
            <a:r>
              <a:rPr lang="en-GB" b="0" i="0" dirty="0">
                <a:solidFill>
                  <a:srgbClr val="080809"/>
                </a:solidFill>
                <a:effectLst/>
                <a:latin typeface="inherit"/>
              </a:rPr>
              <a:t>Supporting Your Child with emotional wellbeing and/or neurodiversity. A course for parents looking for tools and strategies to support the emotional health and wellbeing of their child. </a:t>
            </a:r>
          </a:p>
          <a:p>
            <a:pPr algn="l">
              <a:spcAft>
                <a:spcPts val="600"/>
              </a:spcAft>
            </a:pPr>
            <a:r>
              <a:rPr lang="en-GB" dirty="0">
                <a:solidFill>
                  <a:srgbClr val="080809"/>
                </a:solidFill>
                <a:latin typeface="inherit"/>
                <a:hlinkClick r:id="rId5"/>
              </a:rPr>
              <a:t>www.trainingondemand.lancashiremind.org.uk</a:t>
            </a:r>
            <a:r>
              <a:rPr lang="en-GB" dirty="0">
                <a:solidFill>
                  <a:srgbClr val="080809"/>
                </a:solidFill>
                <a:latin typeface="inherit"/>
              </a:rPr>
              <a:t> </a:t>
            </a:r>
          </a:p>
        </p:txBody>
      </p:sp>
    </p:spTree>
    <p:extLst>
      <p:ext uri="{BB962C8B-B14F-4D97-AF65-F5344CB8AC3E}">
        <p14:creationId xmlns:p14="http://schemas.microsoft.com/office/powerpoint/2010/main" val="371403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cover with a blue circle with a white logo and a purple circle with white text&#10;&#10;AI-generated content may be incorrect.">
            <a:extLst>
              <a:ext uri="{FF2B5EF4-FFF2-40B4-BE49-F238E27FC236}">
                <a16:creationId xmlns:a16="http://schemas.microsoft.com/office/drawing/2014/main" id="{BAEA8921-0D25-BF4B-6C32-FA148DA61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719" y="2425494"/>
            <a:ext cx="2079668" cy="3007785"/>
          </a:xfrm>
          <a:prstGeom prst="rect">
            <a:avLst/>
          </a:prstGeom>
        </p:spPr>
      </p:pic>
      <p:pic>
        <p:nvPicPr>
          <p:cNvPr id="5" name="Picture 4" descr="A purple and white cover with a hand holding a person&#10;&#10;AI-generated content may be incorrect.">
            <a:extLst>
              <a:ext uri="{FF2B5EF4-FFF2-40B4-BE49-F238E27FC236}">
                <a16:creationId xmlns:a16="http://schemas.microsoft.com/office/drawing/2014/main" id="{5128A2C8-1BD3-FCA5-D6AB-5B095B9A4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183" y="2425494"/>
            <a:ext cx="2262018" cy="3160279"/>
          </a:xfrm>
          <a:prstGeom prst="rect">
            <a:avLst/>
          </a:prstGeom>
        </p:spPr>
      </p:pic>
      <p:pic>
        <p:nvPicPr>
          <p:cNvPr id="7" name="Picture 6" descr="A cover of a book&#10;&#10;AI-generated content may be incorrect.">
            <a:extLst>
              <a:ext uri="{FF2B5EF4-FFF2-40B4-BE49-F238E27FC236}">
                <a16:creationId xmlns:a16="http://schemas.microsoft.com/office/drawing/2014/main" id="{E7E24913-9E91-CE8E-B235-D1E28C8FC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58" y="2358731"/>
            <a:ext cx="2262017" cy="3193008"/>
          </a:xfrm>
          <a:prstGeom prst="rect">
            <a:avLst/>
          </a:prstGeom>
        </p:spPr>
      </p:pic>
      <p:pic>
        <p:nvPicPr>
          <p:cNvPr id="9" name="Picture 8" descr="A purple and white cover with a purple circle with a white outline and a white head with a magnifying glass&#10;&#10;AI-generated content may be incorrect.">
            <a:extLst>
              <a:ext uri="{FF2B5EF4-FFF2-40B4-BE49-F238E27FC236}">
                <a16:creationId xmlns:a16="http://schemas.microsoft.com/office/drawing/2014/main" id="{7EFCB245-4E42-DA16-EADA-597DEA97C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0329" y="2425494"/>
            <a:ext cx="2140249" cy="3059481"/>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2C2DFDBF-227F-2FD5-A55B-A5B3F529B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2861" y="235992"/>
            <a:ext cx="2363764" cy="3064226"/>
          </a:xfrm>
          <a:prstGeom prst="rect">
            <a:avLst/>
          </a:prstGeom>
        </p:spPr>
      </p:pic>
      <p:pic>
        <p:nvPicPr>
          <p:cNvPr id="13" name="Picture 12" descr="A logo with text on it&#10;&#10;AI-generated content may be incorrect.">
            <a:extLst>
              <a:ext uri="{FF2B5EF4-FFF2-40B4-BE49-F238E27FC236}">
                <a16:creationId xmlns:a16="http://schemas.microsoft.com/office/drawing/2014/main" id="{08636F59-A1FA-5892-254A-7FE88D97D7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66" y="188544"/>
            <a:ext cx="3315852" cy="1657926"/>
          </a:xfrm>
          <a:prstGeom prst="rect">
            <a:avLst/>
          </a:prstGeom>
        </p:spPr>
      </p:pic>
      <p:sp>
        <p:nvSpPr>
          <p:cNvPr id="2" name="TextBox 1">
            <a:extLst>
              <a:ext uri="{FF2B5EF4-FFF2-40B4-BE49-F238E27FC236}">
                <a16:creationId xmlns:a16="http://schemas.microsoft.com/office/drawing/2014/main" id="{5E92E005-D517-7860-627C-C9F69DA1B4D4}"/>
              </a:ext>
            </a:extLst>
          </p:cNvPr>
          <p:cNvSpPr txBox="1"/>
          <p:nvPr/>
        </p:nvSpPr>
        <p:spPr>
          <a:xfrm>
            <a:off x="3950892" y="493188"/>
            <a:ext cx="5220495" cy="646331"/>
          </a:xfrm>
          <a:prstGeom prst="rect">
            <a:avLst/>
          </a:prstGeom>
          <a:noFill/>
        </p:spPr>
        <p:txBody>
          <a:bodyPr wrap="square" rtlCol="0">
            <a:spAutoFit/>
          </a:bodyPr>
          <a:lstStyle/>
          <a:p>
            <a:r>
              <a:rPr lang="en-GB" dirty="0">
                <a:hlinkClick r:id="rId8"/>
              </a:rPr>
              <a:t>www.autism.org.uk/advice-and-guidance/topics/resources-for-autistic-teenagers</a:t>
            </a:r>
            <a:r>
              <a:rPr lang="en-GB" dirty="0"/>
              <a:t> </a:t>
            </a:r>
          </a:p>
        </p:txBody>
      </p:sp>
    </p:spTree>
    <p:extLst>
      <p:ext uri="{BB962C8B-B14F-4D97-AF65-F5344CB8AC3E}">
        <p14:creationId xmlns:p14="http://schemas.microsoft.com/office/powerpoint/2010/main" val="268572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 bear in the middle of a circle&#10;&#10;AI-generated content may be incorrect.">
            <a:extLst>
              <a:ext uri="{FF2B5EF4-FFF2-40B4-BE49-F238E27FC236}">
                <a16:creationId xmlns:a16="http://schemas.microsoft.com/office/drawing/2014/main" id="{7CDE25AE-A5A8-6914-0AFE-05E2847B7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7" y="213946"/>
            <a:ext cx="1945089" cy="1945089"/>
          </a:xfrm>
          <a:prstGeom prst="rect">
            <a:avLst/>
          </a:prstGeom>
          <a:noFill/>
        </p:spPr>
      </p:pic>
      <p:sp>
        <p:nvSpPr>
          <p:cNvPr id="5" name="TextBox 4">
            <a:extLst>
              <a:ext uri="{FF2B5EF4-FFF2-40B4-BE49-F238E27FC236}">
                <a16:creationId xmlns:a16="http://schemas.microsoft.com/office/drawing/2014/main" id="{545F329C-FE0E-3DF7-09D2-2C1E80EBD515}"/>
              </a:ext>
            </a:extLst>
          </p:cNvPr>
          <p:cNvSpPr txBox="1"/>
          <p:nvPr/>
        </p:nvSpPr>
        <p:spPr>
          <a:xfrm>
            <a:off x="2574099" y="389807"/>
            <a:ext cx="10818501" cy="1200329"/>
          </a:xfrm>
          <a:prstGeom prst="rect">
            <a:avLst/>
          </a:prstGeom>
          <a:noFill/>
        </p:spPr>
        <p:txBody>
          <a:bodyPr wrap="square">
            <a:spAutoFit/>
          </a:bodyPr>
          <a:lstStyle/>
          <a:p>
            <a:pPr algn="l">
              <a:buNone/>
            </a:pPr>
            <a:r>
              <a:rPr lang="en-GB" b="0" i="0" dirty="0">
                <a:solidFill>
                  <a:srgbClr val="2B3440"/>
                </a:solidFill>
                <a:effectLst/>
                <a:latin typeface="ui-sans-serif"/>
                <a:hlinkClick r:id="rId3"/>
              </a:rPr>
              <a:t>www.pandasonline.org</a:t>
            </a:r>
            <a:r>
              <a:rPr lang="en-GB" b="0" i="0" dirty="0">
                <a:solidFill>
                  <a:srgbClr val="2B3440"/>
                </a:solidFill>
                <a:effectLst/>
                <a:latin typeface="ui-sans-serif"/>
              </a:rPr>
              <a:t> (As recommended by Anna Freud Organisation)</a:t>
            </a:r>
          </a:p>
          <a:p>
            <a:pPr algn="l">
              <a:buNone/>
            </a:pPr>
            <a:r>
              <a:rPr lang="en-GB" b="0" i="0" dirty="0">
                <a:solidFill>
                  <a:srgbClr val="2B3440"/>
                </a:solidFill>
                <a:effectLst/>
                <a:latin typeface="ui-sans-serif"/>
              </a:rPr>
              <a:t>NeuroBears is a course all about the autistic experience.</a:t>
            </a:r>
          </a:p>
          <a:p>
            <a:pPr algn="l">
              <a:buNone/>
            </a:pPr>
            <a:r>
              <a:rPr lang="en-GB" b="0" i="0" dirty="0">
                <a:solidFill>
                  <a:srgbClr val="2B3440"/>
                </a:solidFill>
                <a:effectLst/>
                <a:latin typeface="ui-sans-serif"/>
              </a:rPr>
              <a:t>NeuroBears is for autistic young people, they can share it with their safe adults and family.</a:t>
            </a:r>
          </a:p>
          <a:p>
            <a:pPr algn="l"/>
            <a:r>
              <a:rPr lang="en-GB" b="0" i="0" dirty="0">
                <a:solidFill>
                  <a:srgbClr val="2B3440"/>
                </a:solidFill>
                <a:effectLst/>
                <a:latin typeface="ui-sans-serif"/>
              </a:rPr>
              <a:t>NeuroBears has been created by autistic adults in collaboration with autistic young people.</a:t>
            </a:r>
          </a:p>
        </p:txBody>
      </p:sp>
      <p:sp>
        <p:nvSpPr>
          <p:cNvPr id="7" name="TextBox 6">
            <a:extLst>
              <a:ext uri="{FF2B5EF4-FFF2-40B4-BE49-F238E27FC236}">
                <a16:creationId xmlns:a16="http://schemas.microsoft.com/office/drawing/2014/main" id="{DCD0061C-28B5-4204-B0CD-DC48372AB5D6}"/>
              </a:ext>
            </a:extLst>
          </p:cNvPr>
          <p:cNvSpPr txBox="1"/>
          <p:nvPr/>
        </p:nvSpPr>
        <p:spPr>
          <a:xfrm>
            <a:off x="7620780" y="4547838"/>
            <a:ext cx="4229099" cy="2031325"/>
          </a:xfrm>
          <a:prstGeom prst="rect">
            <a:avLst/>
          </a:prstGeom>
          <a:noFill/>
          <a:ln>
            <a:solidFill>
              <a:schemeClr val="tx1"/>
            </a:solidFill>
          </a:ln>
        </p:spPr>
        <p:txBody>
          <a:bodyPr wrap="square">
            <a:spAutoFit/>
          </a:bodyPr>
          <a:lstStyle/>
          <a:p>
            <a:pPr algn="ctr">
              <a:buNone/>
            </a:pPr>
            <a:r>
              <a:rPr lang="en-GB" b="0" i="0" dirty="0">
                <a:solidFill>
                  <a:srgbClr val="111111"/>
                </a:solidFill>
                <a:effectLst/>
                <a:latin typeface="ui-sans-serif"/>
              </a:rPr>
              <a:t>NeuroBears 2.0</a:t>
            </a:r>
          </a:p>
          <a:p>
            <a:pPr algn="ctr">
              <a:buNone/>
            </a:pPr>
            <a:r>
              <a:rPr lang="en-GB" b="0" i="0" dirty="0">
                <a:solidFill>
                  <a:srgbClr val="111111"/>
                </a:solidFill>
                <a:effectLst/>
                <a:latin typeface="ui-sans-serif"/>
              </a:rPr>
              <a:t>License for Home Use £75</a:t>
            </a:r>
          </a:p>
          <a:p>
            <a:pPr algn="l">
              <a:buNone/>
            </a:pPr>
            <a:r>
              <a:rPr lang="en-GB" b="0" i="0" dirty="0">
                <a:solidFill>
                  <a:srgbClr val="111111"/>
                </a:solidFill>
                <a:effectLst/>
                <a:latin typeface="ui-sans-serif"/>
              </a:rPr>
              <a:t>Lifetime Access</a:t>
            </a:r>
          </a:p>
          <a:p>
            <a:pPr algn="l">
              <a:buNone/>
            </a:pPr>
            <a:r>
              <a:rPr lang="en-GB" b="0" i="0" dirty="0">
                <a:solidFill>
                  <a:srgbClr val="111111"/>
                </a:solidFill>
                <a:effectLst/>
                <a:latin typeface="ui-sans-serif"/>
              </a:rPr>
              <a:t>12 Video Sessions</a:t>
            </a:r>
          </a:p>
          <a:p>
            <a:pPr algn="l">
              <a:buNone/>
            </a:pPr>
            <a:r>
              <a:rPr lang="en-GB" b="0" i="0" dirty="0">
                <a:solidFill>
                  <a:srgbClr val="111111"/>
                </a:solidFill>
                <a:effectLst/>
                <a:latin typeface="ui-sans-serif"/>
              </a:rPr>
              <a:t>Accompanying Workbooks &amp; Materials</a:t>
            </a:r>
          </a:p>
          <a:p>
            <a:pPr algn="l">
              <a:buNone/>
            </a:pPr>
            <a:r>
              <a:rPr lang="en-GB" b="0" i="0" dirty="0">
                <a:solidFill>
                  <a:srgbClr val="111111"/>
                </a:solidFill>
                <a:effectLst/>
                <a:latin typeface="ui-sans-serif"/>
              </a:rPr>
              <a:t>Developed by Neurodivergent Trainers</a:t>
            </a:r>
          </a:p>
          <a:p>
            <a:pPr algn="l"/>
            <a:r>
              <a:rPr lang="en-GB" b="0" i="0" dirty="0">
                <a:solidFill>
                  <a:srgbClr val="111111"/>
                </a:solidFill>
                <a:effectLst/>
                <a:latin typeface="ui-sans-serif"/>
              </a:rPr>
              <a:t>Engaging and Fun</a:t>
            </a:r>
          </a:p>
        </p:txBody>
      </p:sp>
      <p:sp>
        <p:nvSpPr>
          <p:cNvPr id="11" name="TextBox 10">
            <a:extLst>
              <a:ext uri="{FF2B5EF4-FFF2-40B4-BE49-F238E27FC236}">
                <a16:creationId xmlns:a16="http://schemas.microsoft.com/office/drawing/2014/main" id="{BEB86DD8-14E8-B2CD-ED42-A2B4107AF3FB}"/>
              </a:ext>
            </a:extLst>
          </p:cNvPr>
          <p:cNvSpPr txBox="1"/>
          <p:nvPr/>
        </p:nvSpPr>
        <p:spPr>
          <a:xfrm>
            <a:off x="55204" y="2321586"/>
            <a:ext cx="6778690" cy="4247317"/>
          </a:xfrm>
          <a:prstGeom prst="rect">
            <a:avLst/>
          </a:prstGeom>
          <a:noFill/>
        </p:spPr>
        <p:txBody>
          <a:bodyPr wrap="square">
            <a:spAutoFit/>
          </a:bodyPr>
          <a:lstStyle/>
          <a:p>
            <a:pPr algn="l">
              <a:buNone/>
            </a:pPr>
            <a:r>
              <a:rPr lang="en-GB" b="0" i="0" dirty="0" err="1">
                <a:solidFill>
                  <a:srgbClr val="2B3440"/>
                </a:solidFill>
                <a:effectLst/>
                <a:latin typeface="ui-sans-serif"/>
              </a:rPr>
              <a:t>Neurobears</a:t>
            </a:r>
            <a:r>
              <a:rPr lang="en-GB" b="0" i="0" dirty="0">
                <a:solidFill>
                  <a:srgbClr val="2B3440"/>
                </a:solidFill>
                <a:effectLst/>
                <a:latin typeface="ui-sans-serif"/>
              </a:rPr>
              <a:t> 2.0 has approximately 90 minutes of videos, broken down into 12 video sessions. The course is accompanied by young person and adult workbooks. The topics covered are:</a:t>
            </a:r>
          </a:p>
          <a:p>
            <a:pPr algn="l">
              <a:buNone/>
            </a:pPr>
            <a:r>
              <a:rPr lang="en-GB" b="0" i="0" dirty="0">
                <a:solidFill>
                  <a:srgbClr val="2B3440"/>
                </a:solidFill>
                <a:effectLst/>
                <a:latin typeface="ui-sans-serif"/>
              </a:rPr>
              <a:t>A brief history of autism</a:t>
            </a:r>
          </a:p>
          <a:p>
            <a:pPr algn="l">
              <a:buNone/>
            </a:pPr>
            <a:r>
              <a:rPr lang="en-GB" b="0" i="0" dirty="0">
                <a:solidFill>
                  <a:srgbClr val="2B3440"/>
                </a:solidFill>
                <a:effectLst/>
                <a:latin typeface="ui-sans-serif"/>
              </a:rPr>
              <a:t>A positive strengths-based diagnosis model</a:t>
            </a:r>
          </a:p>
          <a:p>
            <a:pPr algn="l">
              <a:buNone/>
            </a:pPr>
            <a:r>
              <a:rPr lang="en-GB" b="0" i="0" dirty="0">
                <a:solidFill>
                  <a:srgbClr val="2B3440"/>
                </a:solidFill>
                <a:effectLst/>
                <a:latin typeface="ui-sans-serif"/>
              </a:rPr>
              <a:t>Autism Myths</a:t>
            </a:r>
          </a:p>
          <a:p>
            <a:pPr algn="l">
              <a:buNone/>
            </a:pPr>
            <a:r>
              <a:rPr lang="en-GB" b="0" i="0" dirty="0">
                <a:solidFill>
                  <a:srgbClr val="2B3440"/>
                </a:solidFill>
                <a:effectLst/>
                <a:latin typeface="ui-sans-serif"/>
              </a:rPr>
              <a:t>Neurodivergence - Autism + environment = outcome</a:t>
            </a:r>
          </a:p>
          <a:p>
            <a:pPr algn="l">
              <a:buNone/>
            </a:pPr>
            <a:r>
              <a:rPr lang="en-GB" b="0" i="0" dirty="0">
                <a:solidFill>
                  <a:srgbClr val="2B3440"/>
                </a:solidFill>
                <a:effectLst/>
                <a:latin typeface="ui-sans-serif"/>
              </a:rPr>
              <a:t>What autism isn’t – co-occurring conditions</a:t>
            </a:r>
          </a:p>
          <a:p>
            <a:pPr algn="l">
              <a:buNone/>
            </a:pPr>
            <a:r>
              <a:rPr lang="en-GB" b="0" i="0" dirty="0">
                <a:solidFill>
                  <a:srgbClr val="2B3440"/>
                </a:solidFill>
                <a:effectLst/>
                <a:latin typeface="ui-sans-serif"/>
              </a:rPr>
              <a:t>Autism and sensory experience</a:t>
            </a:r>
          </a:p>
          <a:p>
            <a:pPr algn="l">
              <a:buNone/>
            </a:pPr>
            <a:r>
              <a:rPr lang="en-GB" b="0" i="0" dirty="0">
                <a:solidFill>
                  <a:srgbClr val="2B3440"/>
                </a:solidFill>
                <a:effectLst/>
                <a:latin typeface="ui-sans-serif"/>
              </a:rPr>
              <a:t>Autistic overwhelm, meltdowns, and shutdowns.</a:t>
            </a:r>
          </a:p>
          <a:p>
            <a:pPr algn="l">
              <a:buNone/>
            </a:pPr>
            <a:r>
              <a:rPr lang="en-GB" b="0" i="0" dirty="0">
                <a:solidFill>
                  <a:srgbClr val="2B3440"/>
                </a:solidFill>
                <a:effectLst/>
                <a:latin typeface="ui-sans-serif"/>
              </a:rPr>
              <a:t>Autistic communication</a:t>
            </a:r>
          </a:p>
          <a:p>
            <a:pPr algn="l">
              <a:buNone/>
            </a:pPr>
            <a:r>
              <a:rPr lang="en-GB" b="0" i="0" dirty="0">
                <a:solidFill>
                  <a:srgbClr val="2B3440"/>
                </a:solidFill>
                <a:effectLst/>
                <a:latin typeface="ui-sans-serif"/>
              </a:rPr>
              <a:t>Autistic Masking</a:t>
            </a:r>
          </a:p>
          <a:p>
            <a:pPr algn="l">
              <a:buNone/>
            </a:pPr>
            <a:r>
              <a:rPr lang="en-GB" b="0" i="0" dirty="0">
                <a:solidFill>
                  <a:srgbClr val="2B3440"/>
                </a:solidFill>
                <a:effectLst/>
                <a:latin typeface="ui-sans-serif"/>
              </a:rPr>
              <a:t>Spoon Theory and Autistic burnout</a:t>
            </a:r>
          </a:p>
          <a:p>
            <a:pPr algn="l">
              <a:buNone/>
            </a:pPr>
            <a:r>
              <a:rPr lang="en-GB" b="0" i="0" dirty="0">
                <a:solidFill>
                  <a:srgbClr val="2B3440"/>
                </a:solidFill>
                <a:effectLst/>
                <a:latin typeface="ui-sans-serif"/>
              </a:rPr>
              <a:t>Autistic identity</a:t>
            </a:r>
          </a:p>
          <a:p>
            <a:pPr algn="l"/>
            <a:r>
              <a:rPr lang="en-GB" b="0" i="0" dirty="0">
                <a:solidFill>
                  <a:srgbClr val="2B3440"/>
                </a:solidFill>
                <a:effectLst/>
                <a:latin typeface="ui-sans-serif"/>
              </a:rPr>
              <a:t>Examples and personal experiences</a:t>
            </a:r>
          </a:p>
        </p:txBody>
      </p:sp>
      <p:sp>
        <p:nvSpPr>
          <p:cNvPr id="13" name="TextBox 12">
            <a:extLst>
              <a:ext uri="{FF2B5EF4-FFF2-40B4-BE49-F238E27FC236}">
                <a16:creationId xmlns:a16="http://schemas.microsoft.com/office/drawing/2014/main" id="{A52BA668-C501-AFF9-A004-277B01D7AEE8}"/>
              </a:ext>
            </a:extLst>
          </p:cNvPr>
          <p:cNvSpPr txBox="1"/>
          <p:nvPr/>
        </p:nvSpPr>
        <p:spPr>
          <a:xfrm>
            <a:off x="7611451" y="2299038"/>
            <a:ext cx="4229099" cy="2031325"/>
          </a:xfrm>
          <a:prstGeom prst="rect">
            <a:avLst/>
          </a:prstGeom>
          <a:noFill/>
          <a:ln>
            <a:solidFill>
              <a:schemeClr val="tx1"/>
            </a:solidFill>
          </a:ln>
        </p:spPr>
        <p:txBody>
          <a:bodyPr wrap="square">
            <a:spAutoFit/>
          </a:bodyPr>
          <a:lstStyle/>
          <a:p>
            <a:pPr algn="ctr">
              <a:buNone/>
            </a:pPr>
            <a:r>
              <a:rPr lang="en-GB" b="0" i="0" dirty="0">
                <a:solidFill>
                  <a:srgbClr val="111111"/>
                </a:solidFill>
                <a:effectLst/>
                <a:latin typeface="ui-sans-serif"/>
              </a:rPr>
              <a:t>NeuroBears Cubs</a:t>
            </a:r>
          </a:p>
          <a:p>
            <a:pPr algn="ctr">
              <a:buNone/>
            </a:pPr>
            <a:r>
              <a:rPr lang="en-GB" b="0" i="0" dirty="0">
                <a:solidFill>
                  <a:srgbClr val="111111"/>
                </a:solidFill>
                <a:effectLst/>
                <a:latin typeface="ui-sans-serif"/>
              </a:rPr>
              <a:t>License for Home Use £45</a:t>
            </a:r>
          </a:p>
          <a:p>
            <a:pPr algn="l">
              <a:buNone/>
            </a:pPr>
            <a:r>
              <a:rPr lang="en-GB" b="0" i="0" dirty="0">
                <a:solidFill>
                  <a:srgbClr val="111111"/>
                </a:solidFill>
                <a:effectLst/>
                <a:latin typeface="ui-sans-serif"/>
              </a:rPr>
              <a:t>Lifetime Access</a:t>
            </a:r>
          </a:p>
          <a:p>
            <a:pPr algn="l">
              <a:buNone/>
            </a:pPr>
            <a:r>
              <a:rPr lang="en-GB" b="0" i="0" dirty="0">
                <a:solidFill>
                  <a:srgbClr val="111111"/>
                </a:solidFill>
                <a:effectLst/>
                <a:latin typeface="ui-sans-serif"/>
              </a:rPr>
              <a:t>Educational Video Session</a:t>
            </a:r>
          </a:p>
          <a:p>
            <a:pPr algn="l">
              <a:buNone/>
            </a:pPr>
            <a:r>
              <a:rPr lang="en-GB" b="0" i="0" dirty="0">
                <a:solidFill>
                  <a:srgbClr val="111111"/>
                </a:solidFill>
                <a:effectLst/>
                <a:latin typeface="ui-sans-serif"/>
              </a:rPr>
              <a:t>Accompanying Workbook</a:t>
            </a:r>
          </a:p>
          <a:p>
            <a:pPr algn="l">
              <a:buNone/>
            </a:pPr>
            <a:r>
              <a:rPr lang="en-GB" b="0" i="0" dirty="0">
                <a:solidFill>
                  <a:srgbClr val="111111"/>
                </a:solidFill>
                <a:effectLst/>
                <a:latin typeface="ui-sans-serif"/>
              </a:rPr>
              <a:t>Developed by Neurodivergent Trainers</a:t>
            </a:r>
          </a:p>
          <a:p>
            <a:pPr algn="l"/>
            <a:r>
              <a:rPr lang="en-GB" b="0" i="0" dirty="0">
                <a:solidFill>
                  <a:srgbClr val="111111"/>
                </a:solidFill>
                <a:effectLst/>
                <a:latin typeface="ui-sans-serif"/>
              </a:rPr>
              <a:t>Engaging and Fun</a:t>
            </a:r>
          </a:p>
        </p:txBody>
      </p:sp>
    </p:spTree>
    <p:extLst>
      <p:ext uri="{BB962C8B-B14F-4D97-AF65-F5344CB8AC3E}">
        <p14:creationId xmlns:p14="http://schemas.microsoft.com/office/powerpoint/2010/main" val="66425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text on it&#10;&#10;AI-generated content may be incorrect.">
            <a:extLst>
              <a:ext uri="{FF2B5EF4-FFF2-40B4-BE49-F238E27FC236}">
                <a16:creationId xmlns:a16="http://schemas.microsoft.com/office/drawing/2014/main" id="{EEF6F0C9-F9B1-E656-5523-709D305E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8" name="TextBox 7">
            <a:extLst>
              <a:ext uri="{FF2B5EF4-FFF2-40B4-BE49-F238E27FC236}">
                <a16:creationId xmlns:a16="http://schemas.microsoft.com/office/drawing/2014/main" id="{AEF9C347-4481-0B2C-408E-6FCF498B4DCA}"/>
              </a:ext>
            </a:extLst>
          </p:cNvPr>
          <p:cNvSpPr txBox="1"/>
          <p:nvPr/>
        </p:nvSpPr>
        <p:spPr>
          <a:xfrm>
            <a:off x="3952232" y="402469"/>
            <a:ext cx="6964584" cy="369332"/>
          </a:xfrm>
          <a:prstGeom prst="rect">
            <a:avLst/>
          </a:prstGeom>
          <a:noFill/>
        </p:spPr>
        <p:txBody>
          <a:bodyPr wrap="square">
            <a:spAutoFit/>
          </a:bodyPr>
          <a:lstStyle/>
          <a:p>
            <a:r>
              <a:rPr lang="en-GB" dirty="0">
                <a:hlinkClick r:id="rId3"/>
              </a:rPr>
              <a:t>www.lmc.ac.uk/courses/a-z-courses/understanding-autism-level-2</a:t>
            </a:r>
            <a:r>
              <a:rPr lang="en-GB" dirty="0"/>
              <a:t> </a:t>
            </a:r>
          </a:p>
        </p:txBody>
      </p:sp>
      <p:sp>
        <p:nvSpPr>
          <p:cNvPr id="10" name="TextBox 9">
            <a:extLst>
              <a:ext uri="{FF2B5EF4-FFF2-40B4-BE49-F238E27FC236}">
                <a16:creationId xmlns:a16="http://schemas.microsoft.com/office/drawing/2014/main" id="{68FD9534-B1D3-4208-D1FD-A56F136C01BD}"/>
              </a:ext>
            </a:extLst>
          </p:cNvPr>
          <p:cNvSpPr txBox="1"/>
          <p:nvPr/>
        </p:nvSpPr>
        <p:spPr>
          <a:xfrm>
            <a:off x="330100" y="2196922"/>
            <a:ext cx="11248142" cy="4401205"/>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Understanding Autism - Level 2</a:t>
            </a:r>
          </a:p>
          <a:p>
            <a:pPr algn="l">
              <a:buNone/>
            </a:pPr>
            <a:endParaRPr lang="en-GB" sz="1400" b="1" i="0" cap="all" dirty="0">
              <a:solidFill>
                <a:srgbClr val="002F6C"/>
              </a:solidFill>
              <a:effectLst/>
              <a:latin typeface="Raleway" pitchFamily="2" charset="0"/>
            </a:endParaRPr>
          </a:p>
          <a:p>
            <a:pPr>
              <a:buNone/>
            </a:pPr>
            <a:r>
              <a:rPr lang="en-GB" sz="1400" b="0" i="0" dirty="0">
                <a:solidFill>
                  <a:srgbClr val="333333"/>
                </a:solidFill>
                <a:effectLst/>
                <a:latin typeface="Arial" panose="020B0604020202020204" pitchFamily="34" charset="0"/>
                <a:cs typeface="Arial" panose="020B0604020202020204" pitchFamily="34" charset="0"/>
              </a:rPr>
              <a:t>Over the 8 - 12 weeks you will be required to complete a series of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Common traits and diagnosis of Autism Spectrum Disorder</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will provide you with an understanding of autistic spectrum conditions, the dyad of impairments and the importance of professional diagnosis of autism spectrum conditions. </a:t>
            </a:r>
            <a:r>
              <a:rPr lang="en-GB" sz="1400" b="0" i="1" dirty="0">
                <a:solidFill>
                  <a:srgbClr val="333333"/>
                </a:solidFill>
                <a:effectLst/>
                <a:latin typeface="Arial" panose="020B0604020202020204" pitchFamily="34" charset="0"/>
                <a:cs typeface="Arial" panose="020B0604020202020204" pitchFamily="34" charset="0"/>
              </a:rPr>
              <a:t>(Please note: This unit discusses Autism diagnosis using levels which is not something the NHS use in this area for diagnostic purposes)</a:t>
            </a:r>
          </a:p>
          <a:p>
            <a:pPr algn="l">
              <a:buNone/>
            </a:pPr>
            <a:r>
              <a:rPr lang="en-GB" sz="1400" b="1" i="0" dirty="0">
                <a:solidFill>
                  <a:srgbClr val="333333"/>
                </a:solidFill>
                <a:effectLst/>
                <a:latin typeface="Arial" panose="020B0604020202020204" pitchFamily="34" charset="0"/>
                <a:cs typeface="Arial" panose="020B0604020202020204" pitchFamily="34" charset="0"/>
              </a:rPr>
              <a:t>Unit 2</a:t>
            </a:r>
            <a:r>
              <a:rPr lang="en-GB" sz="1400" b="0" i="0" dirty="0">
                <a:solidFill>
                  <a:srgbClr val="333333"/>
                </a:solidFill>
                <a:effectLst/>
                <a:latin typeface="Arial" panose="020B0604020202020204" pitchFamily="34" charset="0"/>
                <a:cs typeface="Arial" panose="020B0604020202020204" pitchFamily="34" charset="0"/>
              </a:rPr>
              <a:t>: Sources of information, support, legislation, and guidance relevant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legislation and guidance relevant to autism spectrum conditions and helps you to understand ways to support individuals on the autism spectrum. This unit will also help you to understand the help and support available for individuals with autism spectrum disorder.</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Living with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effect autism spectrum conditions have on an individual’s sensory experiences, the impact those conditions have on the family of an individual on the autism spectrum and the societal impact on individuals on the autism spectrum. This unit will also help you to understand the impact of the physical environment upon individuals on the autism spectrum.</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Best practice relating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experience of living with autism, how to support individuals to maintain their personal safety and the purpose of positive risk-taking. This unit will also help you to know how to support individuals with transitions, life events, accessing services and facilities and how to support individuals with employment.</a:t>
            </a:r>
          </a:p>
          <a:p>
            <a:pPr algn="l"/>
            <a:r>
              <a:rPr lang="en-GB" sz="1400" b="0" i="0" dirty="0">
                <a:solidFill>
                  <a:srgbClr val="333333"/>
                </a:solidFill>
                <a:effectLst/>
                <a:latin typeface="Arial" panose="020B0604020202020204" pitchFamily="34" charset="0"/>
                <a:cs typeface="Arial" panose="020B0604020202020204" pitchFamily="34" charset="0"/>
              </a:rPr>
              <a:t>On completion of this course you will receive a Level 2 Certificate in Understanding Autism, from TQUK.</a:t>
            </a:r>
          </a:p>
        </p:txBody>
      </p:sp>
    </p:spTree>
    <p:extLst>
      <p:ext uri="{BB962C8B-B14F-4D97-AF65-F5344CB8AC3E}">
        <p14:creationId xmlns:p14="http://schemas.microsoft.com/office/powerpoint/2010/main" val="63189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AI-generated content may be incorrect.">
            <a:extLst>
              <a:ext uri="{FF2B5EF4-FFF2-40B4-BE49-F238E27FC236}">
                <a16:creationId xmlns:a16="http://schemas.microsoft.com/office/drawing/2014/main" id="{95971F34-A239-B4FF-B4B0-0ADFFE2A6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7" name="TextBox 6">
            <a:extLst>
              <a:ext uri="{FF2B5EF4-FFF2-40B4-BE49-F238E27FC236}">
                <a16:creationId xmlns:a16="http://schemas.microsoft.com/office/drawing/2014/main" id="{6AB686F3-E201-5CBE-45D8-51A1086E06B4}"/>
              </a:ext>
            </a:extLst>
          </p:cNvPr>
          <p:cNvSpPr txBox="1"/>
          <p:nvPr/>
        </p:nvSpPr>
        <p:spPr>
          <a:xfrm>
            <a:off x="3789946" y="393917"/>
            <a:ext cx="7153977" cy="646331"/>
          </a:xfrm>
          <a:prstGeom prst="rect">
            <a:avLst/>
          </a:prstGeom>
          <a:noFill/>
        </p:spPr>
        <p:txBody>
          <a:bodyPr wrap="square">
            <a:spAutoFit/>
          </a:bodyPr>
          <a:lstStyle/>
          <a:p>
            <a:r>
              <a:rPr lang="en-GB" dirty="0">
                <a:hlinkClick r:id="rId3"/>
              </a:rPr>
              <a:t>www.lmc.ac.uk/courses/a-z-courses/special-educational-needs-and-disability-rqf-tquk-level-2</a:t>
            </a:r>
            <a:r>
              <a:rPr lang="en-GB" dirty="0"/>
              <a:t> </a:t>
            </a:r>
          </a:p>
        </p:txBody>
      </p:sp>
      <p:sp>
        <p:nvSpPr>
          <p:cNvPr id="9" name="TextBox 8">
            <a:extLst>
              <a:ext uri="{FF2B5EF4-FFF2-40B4-BE49-F238E27FC236}">
                <a16:creationId xmlns:a16="http://schemas.microsoft.com/office/drawing/2014/main" id="{E7BDC887-BB25-0670-686A-2118703B6A33}"/>
              </a:ext>
            </a:extLst>
          </p:cNvPr>
          <p:cNvSpPr txBox="1"/>
          <p:nvPr/>
        </p:nvSpPr>
        <p:spPr>
          <a:xfrm>
            <a:off x="93044" y="2057163"/>
            <a:ext cx="11765280" cy="3323987"/>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Special Educational Needs and Disability (RQF) TQUK Level 2</a:t>
            </a:r>
          </a:p>
          <a:p>
            <a:pPr>
              <a:buNone/>
            </a:pPr>
            <a:endParaRPr lang="en-GB" sz="1400" b="0" i="0" dirty="0">
              <a:solidFill>
                <a:srgbClr val="333333"/>
              </a:solidFill>
              <a:effectLst/>
              <a:latin typeface="Arial" panose="020B0604020202020204" pitchFamily="34" charset="0"/>
              <a:cs typeface="Arial" panose="020B0604020202020204" pitchFamily="34" charset="0"/>
            </a:endParaRPr>
          </a:p>
          <a:p>
            <a:pPr algn="l">
              <a:buNone/>
            </a:pPr>
            <a:r>
              <a:rPr lang="en-GB" sz="1400" b="0" i="0" dirty="0">
                <a:solidFill>
                  <a:srgbClr val="333333"/>
                </a:solidFill>
                <a:effectLst/>
                <a:latin typeface="Arial" panose="020B0604020202020204" pitchFamily="34" charset="0"/>
                <a:cs typeface="Arial" panose="020B0604020202020204" pitchFamily="34" charset="0"/>
              </a:rPr>
              <a:t>You will study the following 5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Introduction to Special Educational Needs and Disability (SEND)In this unit, learners will explore a range of SEND conditions and the causes of these, as well as the social and medical models of disability. They will also learn about barriers that individuals with SEND might face and positive changes that have occurred over time in relation to SEND.</a:t>
            </a:r>
          </a:p>
          <a:p>
            <a:pPr algn="l">
              <a:buNone/>
            </a:pPr>
            <a:r>
              <a:rPr lang="en-GB" sz="1400" b="1" i="0" dirty="0">
                <a:solidFill>
                  <a:srgbClr val="333333"/>
                </a:solidFill>
                <a:effectLst/>
                <a:latin typeface="Arial" panose="020B0604020202020204" pitchFamily="34" charset="0"/>
                <a:cs typeface="Arial" panose="020B0604020202020204" pitchFamily="34" charset="0"/>
              </a:rPr>
              <a:t>Unit 2: </a:t>
            </a:r>
            <a:r>
              <a:rPr lang="en-GB" sz="1400" b="0" i="0" dirty="0">
                <a:solidFill>
                  <a:srgbClr val="333333"/>
                </a:solidFill>
                <a:effectLst/>
                <a:latin typeface="Arial" panose="020B0604020202020204" pitchFamily="34" charset="0"/>
                <a:cs typeface="Arial" panose="020B0604020202020204" pitchFamily="34" charset="0"/>
              </a:rPr>
              <a:t>Understand equality and diversity in the context of SEND Learners will look at equality, diversity and inclusion within the workplace, community and wider society, as well </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Principles of promoting person centred approach for individuals with SEND Learners will learn about the person-centred approach in relation to send, and the importance of active participation for individuals. They will also look at well-being and how this can be promoted.</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Understanding SEND and learning Learners will explore different learning styles and support programmes used in educational settings. They will also learn about reasonable adjustments and how Education, Health and Care (EHC) plans work.</a:t>
            </a:r>
          </a:p>
          <a:p>
            <a:pPr algn="l">
              <a:buNone/>
            </a:pPr>
            <a:r>
              <a:rPr lang="en-GB" sz="1400" b="1" i="0" dirty="0">
                <a:solidFill>
                  <a:srgbClr val="333333"/>
                </a:solidFill>
                <a:effectLst/>
                <a:latin typeface="Arial" panose="020B0604020202020204" pitchFamily="34" charset="0"/>
                <a:cs typeface="Arial" panose="020B0604020202020204" pitchFamily="34" charset="0"/>
              </a:rPr>
              <a:t>Unit 5</a:t>
            </a:r>
            <a:r>
              <a:rPr lang="en-GB" sz="1400" b="0" i="0" dirty="0">
                <a:solidFill>
                  <a:srgbClr val="333333"/>
                </a:solidFill>
                <a:effectLst/>
                <a:latin typeface="Arial" panose="020B0604020202020204" pitchFamily="34" charset="0"/>
                <a:cs typeface="Arial" panose="020B0604020202020204" pitchFamily="34" charset="0"/>
              </a:rPr>
              <a:t>: Living with Special Educational Needs and Disabilities (SEND)Learners will learn about neurodiversity and self-identity, as well as how societal and cultural influences can impact on individuals with SEND. They will also look at the support available for individuals with SEND and their families, as well as the effects of stigma.</a:t>
            </a:r>
          </a:p>
        </p:txBody>
      </p:sp>
    </p:spTree>
    <p:extLst>
      <p:ext uri="{BB962C8B-B14F-4D97-AF65-F5344CB8AC3E}">
        <p14:creationId xmlns:p14="http://schemas.microsoft.com/office/powerpoint/2010/main" val="138218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actic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47" y="372717"/>
            <a:ext cx="1942555" cy="1328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7419" y="678851"/>
            <a:ext cx="6131807" cy="1200329"/>
          </a:xfrm>
          <a:prstGeom prst="rect">
            <a:avLst/>
          </a:prstGeom>
        </p:spPr>
        <p:txBody>
          <a:bodyPr wrap="none">
            <a:spAutoFit/>
          </a:bodyPr>
          <a:lstStyle/>
          <a:p>
            <a:r>
              <a:rPr lang="en-GB" b="1" dirty="0">
                <a:solidFill>
                  <a:srgbClr val="FF0000"/>
                </a:solidFill>
              </a:rPr>
              <a:t>Bay Medical Group Young People’s Social Prescribers</a:t>
            </a:r>
          </a:p>
          <a:p>
            <a:r>
              <a:rPr lang="en-GB" dirty="0">
                <a:hlinkClick r:id="rId3"/>
              </a:rPr>
              <a:t>www.baymedicalgroup.co.uk/bay-icc-enquires</a:t>
            </a:r>
          </a:p>
          <a:p>
            <a:endParaRPr lang="en-GB" dirty="0">
              <a:hlinkClick r:id="rId3"/>
            </a:endParaRPr>
          </a:p>
          <a:p>
            <a:r>
              <a:rPr lang="en-GB" dirty="0">
                <a:hlinkClick r:id="rId3"/>
              </a:rPr>
              <a:t>www.baymedicalgroup.co.uk/young-persons-social-prescribers</a:t>
            </a:r>
            <a:r>
              <a:rPr lang="en-GB" dirty="0"/>
              <a:t> </a:t>
            </a:r>
          </a:p>
        </p:txBody>
      </p:sp>
      <p:sp>
        <p:nvSpPr>
          <p:cNvPr id="3" name="Rectangle 2"/>
          <p:cNvSpPr/>
          <p:nvPr/>
        </p:nvSpPr>
        <p:spPr>
          <a:xfrm>
            <a:off x="362309" y="2551837"/>
            <a:ext cx="10817225" cy="2862322"/>
          </a:xfrm>
          <a:prstGeom prst="rect">
            <a:avLst/>
          </a:prstGeom>
        </p:spPr>
        <p:txBody>
          <a:bodyPr wrap="square">
            <a:spAutoFit/>
          </a:bodyPr>
          <a:lstStyle/>
          <a:p>
            <a:r>
              <a:rPr lang="en-GB" b="0" i="0" dirty="0">
                <a:solidFill>
                  <a:srgbClr val="212B32"/>
                </a:solidFill>
                <a:effectLst/>
              </a:rPr>
              <a:t>Our Young Person’s Social Prescribing Service is delivered in partnership with Stanley’s Community Centre and More Music. The Young Persons Social Prescribers can accept referrals for people from age 11 and up to and including people aged 19 who are registered with Bay Medical Group.</a:t>
            </a:r>
          </a:p>
          <a:p>
            <a:r>
              <a:rPr lang="en-GB" dirty="0"/>
              <a:t>Social prescribing can help support people to: make lifestyle changes, connect with groups and activities in the community and includes supportive personalised conversations to help improve health and wellbeing.</a:t>
            </a:r>
          </a:p>
          <a:p>
            <a:endParaRPr lang="en-GB" dirty="0"/>
          </a:p>
          <a:p>
            <a:r>
              <a:rPr lang="en-GB" dirty="0"/>
              <a:t>Our Young Persons Social Prescribers will make contact with the young people and arrange to meet at an agreed community venue or provide telephone support. We aim to work with young people to understand what matters to them and provide support to empower young people to reach their goals and potential.</a:t>
            </a:r>
          </a:p>
          <a:p>
            <a:endParaRPr lang="en-GB" b="0" i="0" dirty="0">
              <a:solidFill>
                <a:srgbClr val="212B32"/>
              </a:solidFill>
              <a:effectLst/>
              <a:latin typeface="Frutiger W01"/>
            </a:endParaRP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851666" y="509016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937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64310" y="486752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22637" y="1877696"/>
            <a:ext cx="11410122" cy="4524315"/>
          </a:xfrm>
          <a:prstGeom prst="rect">
            <a:avLst/>
          </a:prstGeom>
        </p:spPr>
        <p:txBody>
          <a:bodyPr wrap="square">
            <a:spAutoFit/>
          </a:bodyPr>
          <a:lstStyle/>
          <a:p>
            <a:pPr>
              <a:spcAft>
                <a:spcPts val="0"/>
              </a:spcAft>
            </a:pPr>
            <a:r>
              <a:rPr lang="en-GB" dirty="0"/>
              <a:t>Bay Integrated care community (ICC) and primary care network facilitate a weekly multidisciplinary team meeting (MDT) for children and young people. The MDT occurs every Thursday from 2-3pm and is held online. The MDT is chaired by Dr Gemma Barrow (GP at Bay Medical group and ICC clinical lead). Regular core members include; Child and Adolescent Mental Health services, Children and Families Wellbeing service, Community children's specialist nurses, social prescriber for young people, Autism pathways navigator and paediatricians as appropriate. Other services specific to cases being discussed will be invited to attend e.g. Police, Children's Social care etc.</a:t>
            </a:r>
          </a:p>
          <a:p>
            <a:pPr>
              <a:spcAft>
                <a:spcPts val="0"/>
              </a:spcAft>
            </a:pPr>
            <a:r>
              <a:rPr lang="en-GB" dirty="0"/>
              <a:t> </a:t>
            </a:r>
          </a:p>
          <a:p>
            <a:pPr>
              <a:spcAft>
                <a:spcPts val="0"/>
              </a:spcAft>
            </a:pPr>
            <a:r>
              <a:rPr lang="en-GB" dirty="0"/>
              <a:t>The MDT provides an excellent opportunity to have access to a range of services, specialists, knowledge and support for people working with young people who are registered with Bay Medical group. As an MDT group we are keen to ensure that our colleagues in education are aware of this support available and how to access if appropriate.  </a:t>
            </a:r>
            <a:r>
              <a:rPr lang="en-GB" b="1" dirty="0"/>
              <a:t>Cases to be discussed must have tried all other avenues for support first to ensure staff time for discussion is used appropriately.</a:t>
            </a:r>
          </a:p>
          <a:p>
            <a:pPr>
              <a:spcAft>
                <a:spcPts val="0"/>
              </a:spcAft>
            </a:pPr>
            <a:endParaRPr lang="en-GB" b="1" dirty="0"/>
          </a:p>
          <a:p>
            <a:pPr>
              <a:spcAft>
                <a:spcPts val="0"/>
              </a:spcAft>
            </a:pPr>
            <a:r>
              <a:rPr lang="en-GB" dirty="0"/>
              <a:t>To make a referral for discussion at the MDT please seek consent from the family first then email </a:t>
            </a:r>
            <a:r>
              <a:rPr lang="en-GB" dirty="0">
                <a:hlinkClick r:id="rId2"/>
              </a:rPr>
              <a:t>anji.stokes@mbht.nhs.uk</a:t>
            </a:r>
            <a:r>
              <a:rPr lang="en-GB" dirty="0"/>
              <a:t> and in the first instance she will liaise with you to answer any questions that you may have about the process.</a:t>
            </a:r>
          </a:p>
          <a:p>
            <a:pPr>
              <a:spcAft>
                <a:spcPts val="0"/>
              </a:spcAft>
            </a:pPr>
            <a:r>
              <a:rPr lang="en-GB" dirty="0">
                <a:solidFill>
                  <a:srgbClr val="000000"/>
                </a:solidFill>
                <a:latin typeface="Aptos"/>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p:txBody>
      </p:sp>
      <p:pic>
        <p:nvPicPr>
          <p:cNvPr id="3" name="Picture 2" descr="Pract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98" y="309108"/>
            <a:ext cx="1942555" cy="1328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6081" y="707666"/>
            <a:ext cx="4890052" cy="646331"/>
          </a:xfrm>
          <a:prstGeom prst="rect">
            <a:avLst/>
          </a:prstGeom>
          <a:noFill/>
        </p:spPr>
        <p:txBody>
          <a:bodyPr wrap="square" rtlCol="0">
            <a:spAutoFit/>
          </a:bodyPr>
          <a:lstStyle/>
          <a:p>
            <a:r>
              <a:rPr lang="en-GB" b="1" dirty="0">
                <a:solidFill>
                  <a:srgbClr val="FF0000"/>
                </a:solidFill>
              </a:rPr>
              <a:t>BAY ICC MDT Meetings for case discussions</a:t>
            </a:r>
            <a:r>
              <a:rPr lang="en-GB" dirty="0"/>
              <a:t>. Weekly on Thursdays 2pm via Teams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223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52"/>
            <a:ext cx="3110948" cy="1866569"/>
          </a:xfrm>
          <a:prstGeom prst="rect">
            <a:avLst/>
          </a:prstGeom>
        </p:spPr>
      </p:pic>
      <p:sp>
        <p:nvSpPr>
          <p:cNvPr id="3" name="Rectangle 2"/>
          <p:cNvSpPr/>
          <p:nvPr/>
        </p:nvSpPr>
        <p:spPr>
          <a:xfrm>
            <a:off x="3445566" y="727246"/>
            <a:ext cx="6096000" cy="923330"/>
          </a:xfrm>
          <a:prstGeom prst="rect">
            <a:avLst/>
          </a:prstGeom>
        </p:spPr>
        <p:txBody>
          <a:bodyPr>
            <a:spAutoFit/>
          </a:bodyPr>
          <a:lstStyle/>
          <a:p>
            <a:r>
              <a:rPr lang="en-GB" b="1" dirty="0">
                <a:solidFill>
                  <a:srgbClr val="FF0000"/>
                </a:solidFill>
              </a:rPr>
              <a:t>Carnforth ICC MDT Meetings for case discussions</a:t>
            </a:r>
            <a:r>
              <a:rPr lang="en-GB" dirty="0"/>
              <a:t>. </a:t>
            </a:r>
          </a:p>
          <a:p>
            <a:r>
              <a:rPr lang="en-GB" dirty="0"/>
              <a:t>Bi-Monthly 3</a:t>
            </a:r>
            <a:r>
              <a:rPr lang="en-GB" baseline="30000" dirty="0"/>
              <a:t>rd</a:t>
            </a:r>
            <a:r>
              <a:rPr lang="en-GB" dirty="0"/>
              <a:t> Thurs of month 12.30-3.00 via Teams</a:t>
            </a:r>
          </a:p>
          <a:p>
            <a:r>
              <a:rPr lang="en-GB" dirty="0">
                <a:hlinkClick r:id="rId3"/>
              </a:rPr>
              <a:t>Carnforth.ICC@mbht.nhs.uk</a:t>
            </a:r>
            <a:r>
              <a:rPr lang="en-GB" dirty="0"/>
              <a:t>  </a:t>
            </a:r>
          </a:p>
        </p:txBody>
      </p:sp>
      <p:sp>
        <p:nvSpPr>
          <p:cNvPr id="4" name="Rectangle 3"/>
          <p:cNvSpPr/>
          <p:nvPr/>
        </p:nvSpPr>
        <p:spPr>
          <a:xfrm>
            <a:off x="161676" y="2066074"/>
            <a:ext cx="11272300" cy="1754326"/>
          </a:xfrm>
          <a:prstGeom prst="rect">
            <a:avLst/>
          </a:prstGeom>
        </p:spPr>
        <p:txBody>
          <a:bodyPr wrap="square">
            <a:spAutoFit/>
          </a:bodyPr>
          <a:lstStyle/>
          <a:p>
            <a:r>
              <a:rPr lang="en-GB" dirty="0"/>
              <a:t>Carnforth Integrated care community (ICC) and primary care network facilitate a bi-monthly multidisciplinary team meeting (MDT) for children and young people. The MDT is chaired by Consultant Paediatrician Clare Peckham supported by Dr </a:t>
            </a:r>
            <a:r>
              <a:rPr lang="en-GB" dirty="0" err="1"/>
              <a:t>Deboo</a:t>
            </a:r>
            <a:r>
              <a:rPr lang="en-GB" dirty="0"/>
              <a:t> (Carnforth ICC clinical lead). Regular core members include; Ash Trees Surgery, Child and Adolescent Mental Health services, Children and Families Wellbeing service, Community children's specialist nurses, social prescriber for young people, Autism pathways navigator and paediatricians as appropriate. Other services specific to cases being discussed will be invited to attend e.g. Police, Children's Social care etc.</a:t>
            </a:r>
          </a:p>
        </p:txBody>
      </p:sp>
      <p:sp>
        <p:nvSpPr>
          <p:cNvPr id="5" name="Rectangle 4"/>
          <p:cNvSpPr/>
          <p:nvPr/>
        </p:nvSpPr>
        <p:spPr>
          <a:xfrm>
            <a:off x="161675" y="3820400"/>
            <a:ext cx="11327959" cy="2585323"/>
          </a:xfrm>
          <a:prstGeom prst="rect">
            <a:avLst/>
          </a:prstGeom>
        </p:spPr>
        <p:txBody>
          <a:bodyPr wrap="square">
            <a:spAutoFit/>
          </a:bodyPr>
          <a:lstStyle/>
          <a:p>
            <a:r>
              <a:rPr lang="en-GB" dirty="0"/>
              <a:t>The MDT provides an excellent opportunity to have access to a range of services, specialists, knowledge and support for people working with young people who are registered with Carnforth Ash Trees Surgery. As an MDT group we are keen to ensure that our colleagues in education are aware of this support available and how to access if appropriate.  </a:t>
            </a:r>
            <a:r>
              <a:rPr lang="en-GB" b="1" dirty="0"/>
              <a:t>Cases to be discussed must have tried all other avenues for support first to ensure staff time for discussion is used appropriately.</a:t>
            </a:r>
          </a:p>
          <a:p>
            <a:pPr>
              <a:spcAft>
                <a:spcPts val="0"/>
              </a:spcAft>
            </a:pPr>
            <a:endParaRPr lang="en-GB" dirty="0"/>
          </a:p>
          <a:p>
            <a:r>
              <a:rPr lang="en-GB" dirty="0"/>
              <a:t>To make a referral for discussion at the MDT please seek consent from family then email </a:t>
            </a:r>
          </a:p>
          <a:p>
            <a:r>
              <a:rPr lang="en-GB" dirty="0">
                <a:hlinkClick r:id="rId3"/>
              </a:rPr>
              <a:t>Carnforth.ICC@mbht.nhs.uk</a:t>
            </a:r>
            <a:r>
              <a:rPr lang="en-GB" dirty="0"/>
              <a:t>  </a:t>
            </a:r>
          </a:p>
          <a:p>
            <a:pPr>
              <a:spcAft>
                <a:spcPts val="0"/>
              </a:spcAft>
            </a:pPr>
            <a:r>
              <a:rPr lang="en-GB" dirty="0"/>
              <a:t> </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851666" y="511306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435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82" y="309397"/>
            <a:ext cx="5715000" cy="1076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05" y="1650747"/>
            <a:ext cx="6096000" cy="646331"/>
          </a:xfrm>
          <a:prstGeom prst="rect">
            <a:avLst/>
          </a:prstGeom>
        </p:spPr>
        <p:txBody>
          <a:bodyPr>
            <a:spAutoFit/>
          </a:bodyPr>
          <a:lstStyle/>
          <a:p>
            <a:r>
              <a:rPr lang="en-GB" b="1" dirty="0">
                <a:solidFill>
                  <a:srgbClr val="FF0000"/>
                </a:solidFill>
              </a:rPr>
              <a:t>Lancaster Paediatric ICC MDT Meetings for case discussions</a:t>
            </a:r>
            <a:r>
              <a:rPr lang="en-GB" dirty="0"/>
              <a:t>. Monthly Thursdays 3.00pm via Teams </a:t>
            </a:r>
          </a:p>
        </p:txBody>
      </p:sp>
      <p:sp>
        <p:nvSpPr>
          <p:cNvPr id="3" name="Rectangle 2"/>
          <p:cNvSpPr/>
          <p:nvPr/>
        </p:nvSpPr>
        <p:spPr>
          <a:xfrm>
            <a:off x="336605" y="2479542"/>
            <a:ext cx="11105322" cy="3416320"/>
          </a:xfrm>
          <a:prstGeom prst="rect">
            <a:avLst/>
          </a:prstGeom>
        </p:spPr>
        <p:txBody>
          <a:bodyPr wrap="square">
            <a:spAutoFit/>
          </a:bodyPr>
          <a:lstStyle/>
          <a:p>
            <a:r>
              <a:rPr lang="en-GB" dirty="0"/>
              <a:t>Lancaster Integrated care community (ICC) and primary care network facilitate a monthly multidisciplinary team meeting (MDT) for children and young people. The MDT occurs monthly on a Thursday from 2.30pm and is held online. The MDT is chaired by Ceri Hurst Clinical Leader, Community Children's nursing team</a:t>
            </a:r>
          </a:p>
          <a:p>
            <a:pPr>
              <a:spcAft>
                <a:spcPts val="0"/>
              </a:spcAft>
            </a:pPr>
            <a:r>
              <a:rPr lang="en-GB" dirty="0"/>
              <a:t>Input from a GP at Lancaster Medical Practice. Regular core members include; Child and Adolescent Mental Health services, Children and Families Wellbeing service, Community children's specialist nurses, Autism pathways navigator and paediatricians as appropriate. </a:t>
            </a:r>
          </a:p>
          <a:p>
            <a:r>
              <a:rPr lang="en-GB" b="1" dirty="0"/>
              <a:t>Cases to be discussed must have tried all other avenues for support first to ensure staff time for discussion is used appropriately.</a:t>
            </a:r>
            <a:endParaRPr lang="en-GB" dirty="0"/>
          </a:p>
          <a:p>
            <a:pPr>
              <a:spcAft>
                <a:spcPts val="0"/>
              </a:spcAft>
            </a:pPr>
            <a:endParaRPr lang="en-GB" dirty="0"/>
          </a:p>
          <a:p>
            <a:r>
              <a:rPr lang="en-GB" dirty="0"/>
              <a:t>To make a referral for discussion at the MDT please gain consent from the family first then email </a:t>
            </a:r>
            <a:r>
              <a:rPr lang="en-GB" dirty="0">
                <a:hlinkClick r:id="rId3"/>
              </a:rPr>
              <a:t>Ceri.Hurst@mbht.nhs.uk</a:t>
            </a:r>
            <a:endParaRPr lang="en-GB" dirty="0"/>
          </a:p>
          <a:p>
            <a:pPr>
              <a:spcAft>
                <a:spcPts val="0"/>
              </a:spcAft>
            </a:pPr>
            <a:endParaRPr lang="en-GB" dirty="0"/>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56358" y="504380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85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lstStyle/>
          <a:p>
            <a:r>
              <a:rPr lang="en-GB" dirty="0"/>
              <a:t>Mental Health services</a:t>
            </a:r>
          </a:p>
          <a:p>
            <a:r>
              <a:rPr lang="en-GB" dirty="0"/>
              <a:t>Family Support </a:t>
            </a:r>
          </a:p>
          <a:p>
            <a:r>
              <a:rPr lang="en-GB" dirty="0"/>
              <a:t>Peer Support &amp; Social Prescribing </a:t>
            </a:r>
          </a:p>
          <a:p>
            <a:r>
              <a:rPr lang="en-GB" dirty="0"/>
              <a:t>Autism Assessments</a:t>
            </a:r>
          </a:p>
          <a:p>
            <a:r>
              <a:rPr lang="en-GB" dirty="0"/>
              <a:t>ADHD Assessment &amp; Support</a:t>
            </a:r>
          </a:p>
          <a:p>
            <a:r>
              <a:rPr lang="en-GB" dirty="0"/>
              <a:t>MDT Case Discussions</a:t>
            </a:r>
          </a:p>
          <a:p>
            <a:r>
              <a:rPr lang="en-GB" dirty="0"/>
              <a:t>Other Health Services </a:t>
            </a:r>
          </a:p>
          <a:p>
            <a:r>
              <a:rPr lang="en-GB" dirty="0"/>
              <a:t>SEND support offers</a:t>
            </a:r>
          </a:p>
        </p:txBody>
      </p:sp>
    </p:spTree>
    <p:extLst>
      <p:ext uri="{BB962C8B-B14F-4D97-AF65-F5344CB8AC3E}">
        <p14:creationId xmlns:p14="http://schemas.microsoft.com/office/powerpoint/2010/main" val="353720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74" y="169143"/>
            <a:ext cx="2503888" cy="1138902"/>
          </a:xfrm>
          <a:prstGeom prst="rect">
            <a:avLst/>
          </a:prstGeom>
        </p:spPr>
      </p:pic>
      <p:sp>
        <p:nvSpPr>
          <p:cNvPr id="3" name="Rectangle 2"/>
          <p:cNvSpPr/>
          <p:nvPr/>
        </p:nvSpPr>
        <p:spPr>
          <a:xfrm>
            <a:off x="3103659" y="107716"/>
            <a:ext cx="6096000" cy="1200329"/>
          </a:xfrm>
          <a:prstGeom prst="rect">
            <a:avLst/>
          </a:prstGeom>
        </p:spPr>
        <p:txBody>
          <a:bodyPr>
            <a:spAutoFit/>
          </a:bodyPr>
          <a:lstStyle/>
          <a:p>
            <a:r>
              <a:rPr lang="en-GB" b="1" dirty="0">
                <a:solidFill>
                  <a:srgbClr val="FF0000"/>
                </a:solidFill>
              </a:rPr>
              <a:t>Lancashire SENDIAS</a:t>
            </a:r>
          </a:p>
          <a:p>
            <a:r>
              <a:rPr lang="en-GB" dirty="0">
                <a:hlinkClick r:id="rId3"/>
              </a:rPr>
              <a:t>www.lancssendias.org.uk</a:t>
            </a:r>
            <a:r>
              <a:rPr lang="en-GB" dirty="0"/>
              <a:t> </a:t>
            </a:r>
          </a:p>
          <a:p>
            <a:r>
              <a:rPr lang="en-GB" dirty="0"/>
              <a:t>0300 123 6706 (Mon-Fri 9am-5pm)</a:t>
            </a:r>
          </a:p>
          <a:p>
            <a:r>
              <a:rPr lang="en-GB" dirty="0">
                <a:solidFill>
                  <a:srgbClr val="FF0000"/>
                </a:solidFill>
                <a:hlinkClick r:id="rId4"/>
              </a:rPr>
              <a:t>Information.lineteam@lancashire.gov.uk</a:t>
            </a:r>
            <a:r>
              <a:rPr lang="en-GB" dirty="0">
                <a:solidFill>
                  <a:srgbClr val="FF0000"/>
                </a:solidFill>
              </a:rPr>
              <a:t> </a:t>
            </a:r>
          </a:p>
        </p:txBody>
      </p:sp>
      <p:sp>
        <p:nvSpPr>
          <p:cNvPr id="4" name="Rectangle 3"/>
          <p:cNvSpPr/>
          <p:nvPr/>
        </p:nvSpPr>
        <p:spPr>
          <a:xfrm>
            <a:off x="169627" y="1388650"/>
            <a:ext cx="11797085" cy="5355312"/>
          </a:xfrm>
          <a:prstGeom prst="rect">
            <a:avLst/>
          </a:prstGeom>
        </p:spPr>
        <p:txBody>
          <a:bodyPr wrap="square">
            <a:spAutoFit/>
          </a:bodyPr>
          <a:lstStyle/>
          <a:p>
            <a:r>
              <a:rPr lang="en-GB" dirty="0">
                <a:solidFill>
                  <a:srgbClr val="212529"/>
                </a:solidFill>
              </a:rPr>
              <a:t>Provide a service for children and young people with special educational needs and disabilities, aged up to 25, and their parents or carers.  We give support around SEND issues at every stage of a child’s education, including into further education and adulthood. The service offers: signposting, printed and online information, email / phone information and advice, face to face support</a:t>
            </a:r>
          </a:p>
          <a:p>
            <a:r>
              <a:rPr lang="en-GB" b="1" dirty="0"/>
              <a:t>We will:</a:t>
            </a:r>
          </a:p>
          <a:p>
            <a:pPr marL="285750" indent="-285750">
              <a:buFont typeface="Arial" panose="020B0604020202020204" pitchFamily="34" charset="0"/>
              <a:buChar char="•"/>
            </a:pPr>
            <a:r>
              <a:rPr lang="en-GB" dirty="0"/>
              <a:t>aim to respond to your enquiry within two working days (depending on capacity)</a:t>
            </a:r>
          </a:p>
          <a:p>
            <a:pPr marL="285750" indent="-285750">
              <a:buFont typeface="Arial" panose="020B0604020202020204" pitchFamily="34" charset="0"/>
              <a:buChar char="•"/>
            </a:pPr>
            <a:r>
              <a:rPr lang="en-GB" dirty="0"/>
              <a:t>help you to express your views and resolve issues</a:t>
            </a:r>
          </a:p>
          <a:p>
            <a:pPr marL="285750" indent="-285750">
              <a:buFont typeface="Arial" panose="020B0604020202020204" pitchFamily="34" charset="0"/>
              <a:buChar char="•"/>
            </a:pPr>
            <a:r>
              <a:rPr lang="en-GB" dirty="0"/>
              <a:t>assist with paperwork relating to EHCP’s where needed</a:t>
            </a:r>
          </a:p>
          <a:p>
            <a:pPr marL="285750" indent="-285750">
              <a:buFont typeface="Arial" panose="020B0604020202020204" pitchFamily="34" charset="0"/>
              <a:buChar char="•"/>
            </a:pPr>
            <a:r>
              <a:rPr lang="en-GB" dirty="0"/>
              <a:t>maintain information provided on a secure and confidential database</a:t>
            </a:r>
          </a:p>
          <a:p>
            <a:pPr marL="285750" indent="-285750">
              <a:buFont typeface="Arial" panose="020B0604020202020204" pitchFamily="34" charset="0"/>
              <a:buChar char="•"/>
            </a:pPr>
            <a:r>
              <a:rPr lang="en-GB" dirty="0"/>
              <a:t>provide telephone advice and information</a:t>
            </a:r>
          </a:p>
          <a:p>
            <a:pPr marL="285750" indent="-285750">
              <a:buFont typeface="Arial" panose="020B0604020202020204" pitchFamily="34" charset="0"/>
              <a:buChar char="•"/>
            </a:pPr>
            <a:r>
              <a:rPr lang="en-GB" dirty="0"/>
              <a:t>meet with you, if required</a:t>
            </a:r>
          </a:p>
          <a:p>
            <a:pPr marL="285750" indent="-285750">
              <a:buFont typeface="Arial" panose="020B0604020202020204" pitchFamily="34" charset="0"/>
              <a:buChar char="•"/>
            </a:pPr>
            <a:r>
              <a:rPr lang="en-GB" dirty="0"/>
              <a:t>attend meetings with you, if needed</a:t>
            </a:r>
          </a:p>
          <a:p>
            <a:pPr marL="285750" indent="-285750">
              <a:buFont typeface="Arial" panose="020B0604020202020204" pitchFamily="34" charset="0"/>
              <a:buChar char="•"/>
            </a:pPr>
            <a:r>
              <a:rPr lang="en-GB" dirty="0"/>
              <a:t>maintain confidentiality, in accordance with local safeguarding procedures</a:t>
            </a:r>
          </a:p>
          <a:p>
            <a:r>
              <a:rPr lang="en-GB" b="1" dirty="0"/>
              <a:t>We will not:</a:t>
            </a:r>
          </a:p>
          <a:p>
            <a:pPr marL="285750" indent="-285750">
              <a:buFont typeface="Arial" panose="020B0604020202020204" pitchFamily="34" charset="0"/>
              <a:buChar char="•"/>
            </a:pPr>
            <a:r>
              <a:rPr lang="en-GB" dirty="0"/>
              <a:t>contact other people on your behalf without your prior consent</a:t>
            </a:r>
          </a:p>
          <a:p>
            <a:pPr marL="285750" indent="-285750">
              <a:buFont typeface="Arial" panose="020B0604020202020204" pitchFamily="34" charset="0"/>
              <a:buChar char="•"/>
            </a:pPr>
            <a:r>
              <a:rPr lang="en-GB" dirty="0"/>
              <a:t>pass your information on to other organisations without your agreement</a:t>
            </a:r>
          </a:p>
          <a:p>
            <a:pPr marL="285750" indent="-285750">
              <a:buFont typeface="Arial" panose="020B0604020202020204" pitchFamily="34" charset="0"/>
              <a:buChar char="•"/>
            </a:pPr>
            <a:r>
              <a:rPr lang="en-GB" dirty="0"/>
              <a:t>make decisions on your behalf</a:t>
            </a:r>
          </a:p>
          <a:p>
            <a:pPr marL="285750" indent="-285750">
              <a:buFont typeface="Arial" panose="020B0604020202020204" pitchFamily="34" charset="0"/>
              <a:buChar char="•"/>
            </a:pPr>
            <a:r>
              <a:rPr lang="en-GB" dirty="0"/>
              <a:t>attend meetings or provide reports in your absence</a:t>
            </a:r>
          </a:p>
          <a:p>
            <a:pPr marL="285750" indent="-285750">
              <a:buFont typeface="Arial" panose="020B0604020202020204" pitchFamily="34" charset="0"/>
              <a:buChar char="•"/>
            </a:pPr>
            <a:r>
              <a:rPr lang="en-GB" dirty="0"/>
              <a:t>provide transport to/from meetings (except in exceptional circumstances)</a:t>
            </a:r>
          </a:p>
        </p:txBody>
      </p:sp>
      <p:sp>
        <p:nvSpPr>
          <p:cNvPr id="6" name="Rectangle 5"/>
          <p:cNvSpPr/>
          <p:nvPr/>
        </p:nvSpPr>
        <p:spPr>
          <a:xfrm>
            <a:off x="9940455" y="5026549"/>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30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0212" y="5137867"/>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4441" y="1739899"/>
            <a:ext cx="10917141" cy="4524315"/>
          </a:xfrm>
          <a:prstGeom prst="rect">
            <a:avLst/>
          </a:prstGeom>
        </p:spPr>
        <p:txBody>
          <a:bodyPr wrap="square">
            <a:spAutoFit/>
          </a:bodyPr>
          <a:lstStyle/>
          <a:p>
            <a:r>
              <a:rPr lang="en-GB" dirty="0"/>
              <a:t>This site is your opportunity to find out about services and activities delivered by community-based groups and the public sector across the Lancaster District.</a:t>
            </a:r>
          </a:p>
          <a:p>
            <a:r>
              <a:rPr lang="en-GB" dirty="0"/>
              <a:t>The Directory helps you to get in touch with services that provide support, no matter what your stage in life or needs might be. We feature groups and organisations working with:</a:t>
            </a:r>
          </a:p>
          <a:p>
            <a:pPr>
              <a:buFont typeface="Arial" panose="020B0604020202020204" pitchFamily="34" charset="0"/>
              <a:buChar char="•"/>
            </a:pPr>
            <a:r>
              <a:rPr lang="en-GB" dirty="0"/>
              <a:t>Families, children and young people</a:t>
            </a:r>
          </a:p>
          <a:p>
            <a:pPr>
              <a:buFont typeface="Arial" panose="020B0604020202020204" pitchFamily="34" charset="0"/>
              <a:buChar char="•"/>
            </a:pPr>
            <a:r>
              <a:rPr lang="en-GB" dirty="0"/>
              <a:t>Older people</a:t>
            </a:r>
          </a:p>
          <a:p>
            <a:pPr>
              <a:buFont typeface="Arial" panose="020B0604020202020204" pitchFamily="34" charset="0"/>
              <a:buChar char="•"/>
            </a:pPr>
            <a:r>
              <a:rPr lang="en-GB" dirty="0"/>
              <a:t>People with specific physical and mental health needs</a:t>
            </a:r>
          </a:p>
          <a:p>
            <a:pPr>
              <a:buFont typeface="Arial" panose="020B0604020202020204" pitchFamily="34" charset="0"/>
              <a:buChar char="•"/>
            </a:pPr>
            <a:r>
              <a:rPr lang="en-GB" dirty="0"/>
              <a:t>People who need advice on money, debt and housing</a:t>
            </a:r>
          </a:p>
          <a:p>
            <a:pPr>
              <a:buFont typeface="Arial" panose="020B0604020202020204" pitchFamily="34" charset="0"/>
              <a:buChar char="•"/>
            </a:pPr>
            <a:r>
              <a:rPr lang="en-GB" dirty="0"/>
              <a:t>Households who require help with food and nutrition</a:t>
            </a:r>
          </a:p>
          <a:p>
            <a:pPr>
              <a:buFont typeface="Arial" panose="020B0604020202020204" pitchFamily="34" charset="0"/>
              <a:buChar char="•"/>
            </a:pPr>
            <a:r>
              <a:rPr lang="en-GB" dirty="0"/>
              <a:t>Those who need social care and support</a:t>
            </a:r>
          </a:p>
          <a:p>
            <a:pPr>
              <a:buFont typeface="Arial" panose="020B0604020202020204" pitchFamily="34" charset="0"/>
              <a:buChar char="•"/>
            </a:pPr>
            <a:r>
              <a:rPr lang="en-GB" dirty="0"/>
              <a:t>People interested in finding social events and hobbies</a:t>
            </a:r>
          </a:p>
          <a:p>
            <a:r>
              <a:rPr lang="en-GB" dirty="0"/>
              <a:t>Try browsing the Directory by category, type of activity, or find out what's available close to home by using the postcode search and interactive map. You'll find full descriptions of services and activities alongside contact details and links to help you access what you need. Some providers also allow you to refer yourself to their services, or make bookings directly into workshops, courses and advice sessions, alongside tools that help you to measure the impact they have on your wellbeing.</a:t>
            </a:r>
          </a:p>
        </p:txBody>
      </p:sp>
      <p:sp>
        <p:nvSpPr>
          <p:cNvPr id="3" name="Rectangle 2"/>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399723" y="351647"/>
            <a:ext cx="6096000" cy="1477328"/>
          </a:xfrm>
          <a:prstGeom prst="rect">
            <a:avLst/>
          </a:prstGeom>
        </p:spPr>
        <p:txBody>
          <a:bodyPr>
            <a:spAutoFit/>
          </a:bodyPr>
          <a:lstStyle/>
          <a:p>
            <a:r>
              <a:rPr lang="en-GB" b="1" dirty="0">
                <a:solidFill>
                  <a:srgbClr val="FF0000"/>
                </a:solidFill>
              </a:rPr>
              <a:t>Lancaster District Directory </a:t>
            </a:r>
          </a:p>
          <a:p>
            <a:r>
              <a:rPr lang="en-GB" dirty="0">
                <a:solidFill>
                  <a:srgbClr val="FF0000"/>
                </a:solidFill>
                <a:hlinkClick r:id="rId2"/>
              </a:rPr>
              <a:t>digitaldirectory@lancastercvs.org.uk</a:t>
            </a:r>
            <a:r>
              <a:rPr lang="en-GB" b="1" dirty="0">
                <a:solidFill>
                  <a:srgbClr val="FF0000"/>
                </a:solidFill>
              </a:rPr>
              <a:t> </a:t>
            </a:r>
          </a:p>
          <a:p>
            <a:r>
              <a:rPr lang="en-GB" dirty="0"/>
              <a:t>01524 555900 </a:t>
            </a:r>
          </a:p>
          <a:p>
            <a:r>
              <a:rPr lang="en-GB" dirty="0">
                <a:hlinkClick r:id="rId3"/>
              </a:rPr>
              <a:t>https://directory.lancastercvs.org.uk</a:t>
            </a:r>
            <a:r>
              <a:rPr lang="en-GB" dirty="0"/>
              <a:t> </a:t>
            </a:r>
          </a:p>
          <a:p>
            <a:r>
              <a:rPr lang="en-GB"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9" y="144434"/>
            <a:ext cx="2864940" cy="1262947"/>
          </a:xfrm>
          <a:prstGeom prst="rect">
            <a:avLst/>
          </a:prstGeom>
        </p:spPr>
      </p:pic>
    </p:spTree>
    <p:extLst>
      <p:ext uri="{BB962C8B-B14F-4D97-AF65-F5344CB8AC3E}">
        <p14:creationId xmlns:p14="http://schemas.microsoft.com/office/powerpoint/2010/main" val="363165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127221"/>
            <a:ext cx="2000416" cy="2000416"/>
          </a:xfrm>
          <a:prstGeom prst="rect">
            <a:avLst/>
          </a:prstGeom>
        </p:spPr>
      </p:pic>
      <p:sp>
        <p:nvSpPr>
          <p:cNvPr id="3" name="TextBox 2"/>
          <p:cNvSpPr txBox="1"/>
          <p:nvPr/>
        </p:nvSpPr>
        <p:spPr>
          <a:xfrm>
            <a:off x="2560320" y="182880"/>
            <a:ext cx="7418567" cy="2308324"/>
          </a:xfrm>
          <a:prstGeom prst="rect">
            <a:avLst/>
          </a:prstGeom>
          <a:noFill/>
        </p:spPr>
        <p:txBody>
          <a:bodyPr wrap="square" rtlCol="0">
            <a:spAutoFit/>
          </a:bodyPr>
          <a:lstStyle/>
          <a:p>
            <a:r>
              <a:rPr lang="en-GB" dirty="0"/>
              <a:t>Find local services </a:t>
            </a:r>
            <a:endParaRPr lang="en-GB" dirty="0">
              <a:hlinkClick r:id="rId3"/>
            </a:endParaRPr>
          </a:p>
          <a:p>
            <a:r>
              <a:rPr lang="en-GB" dirty="0">
                <a:hlinkClick r:id="rId3"/>
              </a:rPr>
              <a:t>https://events.apps.lancashire.gov.uk/w/webpage/all-events?service=ALL</a:t>
            </a:r>
            <a:endParaRPr lang="en-GB" dirty="0"/>
          </a:p>
          <a:p>
            <a:r>
              <a:rPr lang="en-GB" b="1" dirty="0">
                <a:solidFill>
                  <a:srgbClr val="FF0000"/>
                </a:solidFill>
              </a:rPr>
              <a:t>Lune Park Family Hub </a:t>
            </a:r>
          </a:p>
          <a:p>
            <a:r>
              <a:rPr lang="en-GB" dirty="0"/>
              <a:t>Ryelands Park, Owen Road,</a:t>
            </a:r>
            <a:br>
              <a:rPr lang="en-GB" dirty="0"/>
            </a:br>
            <a:r>
              <a:rPr lang="en-GB" dirty="0"/>
              <a:t>Lancaster,LA1 2LN</a:t>
            </a:r>
            <a:br>
              <a:rPr lang="en-GB" dirty="0"/>
            </a:br>
            <a:r>
              <a:rPr lang="en-GB" dirty="0"/>
              <a:t>Email: </a:t>
            </a:r>
            <a:r>
              <a:rPr lang="en-GB" dirty="0">
                <a:hlinkClick r:id="rId4"/>
              </a:rPr>
              <a:t>lancasterfamilyhub@lancashire.gov.uk</a:t>
            </a:r>
            <a:endParaRPr lang="en-GB" dirty="0"/>
          </a:p>
          <a:p>
            <a:r>
              <a:rPr lang="en-GB" dirty="0"/>
              <a:t>Telephone: 01524 581280</a:t>
            </a:r>
          </a:p>
          <a:p>
            <a:endParaRPr lang="en-GB" dirty="0"/>
          </a:p>
        </p:txBody>
      </p:sp>
      <p:sp>
        <p:nvSpPr>
          <p:cNvPr id="4" name="Rectangle 3"/>
          <p:cNvSpPr/>
          <p:nvPr/>
        </p:nvSpPr>
        <p:spPr>
          <a:xfrm>
            <a:off x="201431" y="2362866"/>
            <a:ext cx="11709621" cy="4247317"/>
          </a:xfrm>
          <a:prstGeom prst="rect">
            <a:avLst/>
          </a:prstGeom>
        </p:spPr>
        <p:txBody>
          <a:bodyPr wrap="square">
            <a:spAutoFit/>
          </a:bodyPr>
          <a:lstStyle/>
          <a:p>
            <a:r>
              <a:rPr lang="en-GB" b="0" i="0" dirty="0">
                <a:solidFill>
                  <a:srgbClr val="212529"/>
                </a:solidFill>
                <a:effectLst/>
              </a:rPr>
              <a:t>The Children and Family Wellbeing Service (CFW) offers a wide range of support across the 0-19yrs+ age range (25 years for SEND) with a 'whole family' approach.</a:t>
            </a:r>
          </a:p>
          <a:p>
            <a:endParaRPr lang="en-GB" b="0" i="0" dirty="0">
              <a:solidFill>
                <a:srgbClr val="212529"/>
              </a:solidFill>
              <a:effectLst/>
            </a:endParaRPr>
          </a:p>
          <a:p>
            <a:r>
              <a:rPr lang="en-GB" b="0" i="0" dirty="0">
                <a:solidFill>
                  <a:srgbClr val="212529"/>
                </a:solidFill>
                <a:effectLst/>
              </a:rPr>
              <a:t>The service identifies as early as possible when a child, young person or family needs support, helping them to access services to meet their needs, working with them to ensure the support offered is right for them, is offered in the right place, and at the right time.</a:t>
            </a:r>
          </a:p>
          <a:p>
            <a:endParaRPr lang="en-GB" b="0" i="0" dirty="0">
              <a:solidFill>
                <a:srgbClr val="212529"/>
              </a:solidFill>
              <a:effectLst/>
            </a:endParaRPr>
          </a:p>
          <a:p>
            <a:r>
              <a:rPr lang="en-GB" b="0" i="0" dirty="0">
                <a:solidFill>
                  <a:srgbClr val="212529"/>
                </a:solidFill>
                <a:effectLst/>
              </a:rPr>
              <a:t>The main focus of the service is to provide an enhanced level of support to individual children, young people or families with higher levels of need. Service resources are prioritised towards identified priority target groups or individuals at risk who are assessed using Lancashire's </a:t>
            </a:r>
            <a:r>
              <a:rPr lang="en-GB" b="0" i="0" u="sng" dirty="0">
                <a:solidFill>
                  <a:srgbClr val="005EA5"/>
                </a:solidFill>
                <a:effectLst/>
              </a:rPr>
              <a:t>www.lancashire.gov.uk/practitioners/supporting-children-and-families/early-help-assessment/</a:t>
            </a:r>
            <a:r>
              <a:rPr lang="en-GB" b="0" i="0" dirty="0">
                <a:solidFill>
                  <a:srgbClr val="212529"/>
                </a:solidFill>
                <a:effectLst/>
              </a:rPr>
              <a:t> as having more complex or intensive needs.</a:t>
            </a:r>
          </a:p>
          <a:p>
            <a:endParaRPr lang="en-GB" dirty="0">
              <a:solidFill>
                <a:srgbClr val="212529"/>
              </a:solidFill>
            </a:endParaRPr>
          </a:p>
          <a:p>
            <a:r>
              <a:rPr lang="en-GB" b="1" i="0" dirty="0">
                <a:solidFill>
                  <a:srgbClr val="FF0000"/>
                </a:solidFill>
                <a:effectLst/>
              </a:rPr>
              <a:t>Coffee and Connect </a:t>
            </a:r>
            <a:r>
              <a:rPr lang="en-GB" b="0" i="0" dirty="0">
                <a:solidFill>
                  <a:srgbClr val="212529"/>
                </a:solidFill>
                <a:effectLst/>
              </a:rPr>
              <a:t>at Morecambe Library for families to seek advice from a  range of services. </a:t>
            </a:r>
          </a:p>
          <a:p>
            <a:r>
              <a:rPr lang="en-GB" b="0" i="0" dirty="0">
                <a:solidFill>
                  <a:srgbClr val="212529"/>
                </a:solidFill>
                <a:effectLst/>
              </a:rPr>
              <a:t>1</a:t>
            </a:r>
            <a:r>
              <a:rPr lang="en-GB" b="0" i="0" baseline="30000" dirty="0">
                <a:solidFill>
                  <a:srgbClr val="212529"/>
                </a:solidFill>
                <a:effectLst/>
              </a:rPr>
              <a:t>st</a:t>
            </a:r>
            <a:r>
              <a:rPr lang="en-GB" b="0" i="0" dirty="0">
                <a:solidFill>
                  <a:srgbClr val="212529"/>
                </a:solidFill>
                <a:effectLst/>
              </a:rPr>
              <a:t> Thursday of the month 9.30-11.30 pre school children welcome. </a:t>
            </a:r>
          </a:p>
          <a:p>
            <a:r>
              <a:rPr lang="en-GB" b="1" dirty="0">
                <a:solidFill>
                  <a:srgbClr val="FF0000"/>
                </a:solidFill>
              </a:rPr>
              <a:t>Coffee and Connect </a:t>
            </a:r>
            <a:r>
              <a:rPr lang="en-GB" dirty="0">
                <a:solidFill>
                  <a:srgbClr val="212529"/>
                </a:solidFill>
              </a:rPr>
              <a:t>at Carnforth Family Hub Sept 13</a:t>
            </a:r>
            <a:r>
              <a:rPr lang="en-GB" baseline="30000" dirty="0">
                <a:solidFill>
                  <a:srgbClr val="212529"/>
                </a:solidFill>
              </a:rPr>
              <a:t>th</a:t>
            </a:r>
            <a:r>
              <a:rPr lang="en-GB" dirty="0">
                <a:solidFill>
                  <a:srgbClr val="212529"/>
                </a:solidFill>
              </a:rPr>
              <a:t>, 20</a:t>
            </a:r>
            <a:r>
              <a:rPr lang="en-GB" baseline="30000" dirty="0">
                <a:solidFill>
                  <a:srgbClr val="212529"/>
                </a:solidFill>
              </a:rPr>
              <a:t>th</a:t>
            </a:r>
            <a:r>
              <a:rPr lang="en-GB" dirty="0">
                <a:solidFill>
                  <a:srgbClr val="212529"/>
                </a:solidFill>
              </a:rPr>
              <a:t>, 27</a:t>
            </a:r>
            <a:r>
              <a:rPr lang="en-GB" baseline="30000" dirty="0">
                <a:solidFill>
                  <a:srgbClr val="212529"/>
                </a:solidFill>
              </a:rPr>
              <a:t>th</a:t>
            </a:r>
            <a:r>
              <a:rPr lang="en-GB" dirty="0">
                <a:solidFill>
                  <a:srgbClr val="212529"/>
                </a:solidFill>
              </a:rPr>
              <a:t> (Oct dates TBC) 1.30-3.30</a:t>
            </a:r>
            <a:endParaRPr lang="en-GB" b="0" i="0" dirty="0">
              <a:solidFill>
                <a:srgbClr val="212529"/>
              </a:solidFill>
              <a:effectLst/>
            </a:endParaRP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78887"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00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8377" y="0"/>
            <a:ext cx="4848819" cy="6857999"/>
          </a:xfrm>
          <a:prstGeom prst="rect">
            <a:avLst/>
          </a:prstGeom>
        </p:spPr>
      </p:pic>
      <p:pic>
        <p:nvPicPr>
          <p:cNvPr id="4" name="Picture 3"/>
          <p:cNvPicPr>
            <a:picLocks noChangeAspect="1"/>
          </p:cNvPicPr>
          <p:nvPr/>
        </p:nvPicPr>
        <p:blipFill>
          <a:blip r:embed="rId4"/>
          <a:srcRect/>
          <a:stretch/>
        </p:blipFill>
        <p:spPr>
          <a:xfrm>
            <a:off x="2058725" y="0"/>
            <a:ext cx="4848819" cy="6857998"/>
          </a:xfrm>
          <a:prstGeom prst="rect">
            <a:avLst/>
          </a:prstGeom>
        </p:spPr>
      </p:pic>
    </p:spTree>
    <p:extLst>
      <p:ext uri="{BB962C8B-B14F-4D97-AF65-F5344CB8AC3E}">
        <p14:creationId xmlns:p14="http://schemas.microsoft.com/office/powerpoint/2010/main" val="394647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206" y="0"/>
            <a:ext cx="484882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8952" y="152"/>
            <a:ext cx="4848606" cy="6857696"/>
          </a:xfrm>
          <a:prstGeom prst="rect">
            <a:avLst/>
          </a:prstGeom>
        </p:spPr>
      </p:pic>
    </p:spTree>
    <p:extLst>
      <p:ext uri="{BB962C8B-B14F-4D97-AF65-F5344CB8AC3E}">
        <p14:creationId xmlns:p14="http://schemas.microsoft.com/office/powerpoint/2010/main" val="2566288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048" y="0"/>
            <a:ext cx="4848820" cy="6858000"/>
          </a:xfrm>
          <a:prstGeom prst="rect">
            <a:avLst/>
          </a:prstGeom>
        </p:spPr>
      </p:pic>
      <p:sp>
        <p:nvSpPr>
          <p:cNvPr id="3" name="Rectangle 2"/>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004066" y="499474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6989668" y="0"/>
            <a:ext cx="4828147"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spTree>
    <p:extLst>
      <p:ext uri="{BB962C8B-B14F-4D97-AF65-F5344CB8AC3E}">
        <p14:creationId xmlns:p14="http://schemas.microsoft.com/office/powerpoint/2010/main" val="351625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for a store&#10;&#10;Description automatically generated">
            <a:extLst>
              <a:ext uri="{FF2B5EF4-FFF2-40B4-BE49-F238E27FC236}">
                <a16:creationId xmlns:a16="http://schemas.microsoft.com/office/drawing/2014/main" id="{327DADA1-785D-4D96-5313-A33696BFC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238" y="136525"/>
            <a:ext cx="4738639" cy="6721475"/>
          </a:xfrm>
          <a:prstGeom prst="rect">
            <a:avLst/>
          </a:prstGeom>
          <a:noFill/>
        </p:spPr>
      </p:pic>
      <p:pic>
        <p:nvPicPr>
          <p:cNvPr id="4" name="Picture 3">
            <a:extLst>
              <a:ext uri="{FF2B5EF4-FFF2-40B4-BE49-F238E27FC236}">
                <a16:creationId xmlns:a16="http://schemas.microsoft.com/office/drawing/2014/main" id="{A4E5FB2B-D9C4-887D-6DD0-FB7310F80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5" name="Picture 4">
            <a:extLst>
              <a:ext uri="{FF2B5EF4-FFF2-40B4-BE49-F238E27FC236}">
                <a16:creationId xmlns:a16="http://schemas.microsoft.com/office/drawing/2014/main" id="{361DA230-ED3D-7C4B-4252-63030FE740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02651" y="146181"/>
            <a:ext cx="4738639" cy="6702163"/>
          </a:xfrm>
          <a:prstGeom prst="rect">
            <a:avLst/>
          </a:prstGeom>
          <a:noFill/>
        </p:spPr>
      </p:pic>
    </p:spTree>
    <p:extLst>
      <p:ext uri="{BB962C8B-B14F-4D97-AF65-F5344CB8AC3E}">
        <p14:creationId xmlns:p14="http://schemas.microsoft.com/office/powerpoint/2010/main" val="417998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8650" y="5114013"/>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53" y="192902"/>
            <a:ext cx="1516658" cy="12303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550" y="82825"/>
            <a:ext cx="1666461" cy="1666461"/>
          </a:xfrm>
          <a:prstGeom prst="rect">
            <a:avLst/>
          </a:prstGeom>
        </p:spPr>
      </p:pic>
      <p:sp>
        <p:nvSpPr>
          <p:cNvPr id="5" name="Rectangle 4"/>
          <p:cNvSpPr/>
          <p:nvPr/>
        </p:nvSpPr>
        <p:spPr>
          <a:xfrm>
            <a:off x="123453" y="1528034"/>
            <a:ext cx="11367715" cy="1477328"/>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Parent/carers of Children and young people aged 0-16</a:t>
            </a:r>
          </a:p>
          <a:p>
            <a:pPr marL="285750" indent="-285750">
              <a:buFont typeface="Arial" panose="020B0604020202020204" pitchFamily="34" charset="0"/>
              <a:buChar char="•"/>
            </a:pPr>
            <a:r>
              <a:rPr lang="en-GB" dirty="0"/>
              <a:t>Referral by professional working with the family or parent/carer self referral. </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 delivery in person over 15 weeks term time only</a:t>
            </a:r>
          </a:p>
        </p:txBody>
      </p:sp>
      <p:sp>
        <p:nvSpPr>
          <p:cNvPr id="8" name="Rectangle 7"/>
          <p:cNvSpPr/>
          <p:nvPr/>
        </p:nvSpPr>
        <p:spPr>
          <a:xfrm>
            <a:off x="123453" y="3017550"/>
            <a:ext cx="11423375" cy="1477328"/>
          </a:xfrm>
          <a:prstGeom prst="rect">
            <a:avLst/>
          </a:prstGeom>
        </p:spPr>
        <p:txBody>
          <a:bodyPr wrap="square">
            <a:spAutoFit/>
          </a:bodyPr>
          <a:lstStyle/>
          <a:p>
            <a:r>
              <a:rPr lang="en-GB" b="1" dirty="0">
                <a:solidFill>
                  <a:schemeClr val="accent5"/>
                </a:solidFill>
                <a:latin typeface="Calibri" panose="020F0502020204030204" pitchFamily="34" charset="0"/>
                <a:cs typeface="Calibri" panose="020F0502020204030204" pitchFamily="34" charset="0"/>
              </a:rPr>
              <a:t>Group Triple P </a:t>
            </a:r>
            <a:r>
              <a:rPr lang="en-GB" dirty="0">
                <a:latin typeface="Calibri" panose="020F0502020204030204" pitchFamily="34" charset="0"/>
                <a:cs typeface="Calibri" panose="020F0502020204030204" pitchFamily="34" charset="0"/>
              </a:rPr>
              <a:t>(8 Weeks)</a:t>
            </a:r>
            <a:r>
              <a:rPr lang="en-GB" dirty="0">
                <a:solidFill>
                  <a:srgbClr val="333333"/>
                </a:solidFill>
                <a:latin typeface="Calibri" panose="020F0502020204030204" pitchFamily="34" charset="0"/>
                <a:cs typeface="Calibri" panose="020F0502020204030204" pitchFamily="34" charset="0"/>
              </a:rPr>
              <a:t> consists of:</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5 group sessions (2 hours each)</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3 individual phone conversations (20-30 mins)</a:t>
            </a:r>
          </a:p>
          <a:p>
            <a:r>
              <a:rPr lang="en-GB" dirty="0">
                <a:solidFill>
                  <a:srgbClr val="333333"/>
                </a:solidFill>
                <a:latin typeface="Calibri" panose="020F0502020204030204" pitchFamily="34" charset="0"/>
                <a:cs typeface="Calibri" panose="020F0502020204030204" pitchFamily="34" charset="0"/>
              </a:rPr>
              <a:t>Group Triple P is suitable for parents with concerns about their child’s behaviour or who wish to learn a variety of parenting skills that will promote their child’s development and potential.</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9" name="Rectangle 8"/>
          <p:cNvSpPr/>
          <p:nvPr/>
        </p:nvSpPr>
        <p:spPr>
          <a:xfrm>
            <a:off x="123452" y="4507066"/>
            <a:ext cx="11310523" cy="1754326"/>
          </a:xfrm>
          <a:prstGeom prst="rect">
            <a:avLst/>
          </a:prstGeom>
        </p:spPr>
        <p:txBody>
          <a:bodyPr wrap="square">
            <a:spAutoFit/>
          </a:bodyPr>
          <a:lstStyle/>
          <a:p>
            <a:r>
              <a:rPr lang="en-GB" b="1" dirty="0">
                <a:solidFill>
                  <a:schemeClr val="accent5"/>
                </a:solidFill>
                <a:latin typeface="Calibri" panose="020F0502020204030204" pitchFamily="34" charset="0"/>
                <a:cs typeface="Calibri" panose="020F0502020204030204" pitchFamily="34" charset="0"/>
              </a:rPr>
              <a:t>Stepping Stones Group </a:t>
            </a:r>
            <a:r>
              <a:rPr lang="en-GB" dirty="0">
                <a:latin typeface="Calibri" panose="020F0502020204030204" pitchFamily="34" charset="0"/>
                <a:cs typeface="Calibri" panose="020F0502020204030204" pitchFamily="34" charset="0"/>
              </a:rPr>
              <a:t>(9 Weeks) </a:t>
            </a:r>
            <a:r>
              <a:rPr lang="en-GB" dirty="0">
                <a:solidFill>
                  <a:srgbClr val="333333"/>
                </a:solidFill>
                <a:latin typeface="Calibri" panose="020F0502020204030204" pitchFamily="34" charset="0"/>
                <a:cs typeface="Calibri" panose="020F0502020204030204" pitchFamily="34" charset="0"/>
              </a:rPr>
              <a:t>consists of:</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6 group sessions (2.5 hours each)</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3 individual phone conversations (20-30 mins)</a:t>
            </a:r>
          </a:p>
          <a:p>
            <a:r>
              <a:rPr lang="en-GB" dirty="0">
                <a:solidFill>
                  <a:srgbClr val="333333"/>
                </a:solidFill>
                <a:latin typeface="Calibri" panose="020F0502020204030204" pitchFamily="34" charset="0"/>
                <a:cs typeface="Calibri" panose="020F0502020204030204" pitchFamily="34" charset="0"/>
              </a:rPr>
              <a:t>Group Stepping Stones is suitable for parents/caregivers of children with a range of additional needs (e.g. intellectual disability, autism spectrum disorders, cerebral palsy, waiting on assessment) who wish to learn a variety of parenting skills that will promote their child’s development and potential.</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389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88163" y="5042655"/>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8" y="249880"/>
            <a:ext cx="2289976" cy="1157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0880" y="366774"/>
            <a:ext cx="6096000" cy="1200329"/>
          </a:xfrm>
          <a:prstGeom prst="rect">
            <a:avLst/>
          </a:prstGeom>
        </p:spPr>
        <p:txBody>
          <a:bodyPr>
            <a:spAutoFit/>
          </a:bodyPr>
          <a:lstStyle/>
          <a:p>
            <a:r>
              <a:rPr lang="en-GB" b="1" dirty="0">
                <a:solidFill>
                  <a:srgbClr val="FF0000"/>
                </a:solidFill>
              </a:rPr>
              <a:t>Community Paediatrics </a:t>
            </a:r>
          </a:p>
          <a:p>
            <a:r>
              <a:rPr lang="en-GB" dirty="0"/>
              <a:t>Longlands Child Development Centre Lancaster</a:t>
            </a:r>
          </a:p>
          <a:p>
            <a:r>
              <a:rPr lang="en-GB" dirty="0"/>
              <a:t>01524 519710 </a:t>
            </a:r>
          </a:p>
          <a:p>
            <a:r>
              <a:rPr lang="en-GB" dirty="0">
                <a:solidFill>
                  <a:srgbClr val="FF0000"/>
                </a:solidFill>
                <a:hlinkClick r:id="rId3"/>
              </a:rPr>
              <a:t>Commpaeds.lancaster@mbht.nhs.uk</a:t>
            </a:r>
            <a:r>
              <a:rPr lang="en-GB" dirty="0">
                <a:solidFill>
                  <a:srgbClr val="FF0000"/>
                </a:solidFill>
              </a:rPr>
              <a:t> </a:t>
            </a:r>
          </a:p>
        </p:txBody>
      </p:sp>
      <p:sp>
        <p:nvSpPr>
          <p:cNvPr id="4" name="Rectangle 3"/>
          <p:cNvSpPr/>
          <p:nvPr/>
        </p:nvSpPr>
        <p:spPr>
          <a:xfrm>
            <a:off x="286248" y="1593055"/>
            <a:ext cx="11712270" cy="2031325"/>
          </a:xfrm>
          <a:prstGeom prst="rect">
            <a:avLst/>
          </a:prstGeom>
        </p:spPr>
        <p:txBody>
          <a:bodyPr wrap="square">
            <a:spAutoFit/>
          </a:bodyPr>
          <a:lstStyle/>
          <a:p>
            <a:r>
              <a:rPr lang="en-GB" b="1" dirty="0">
                <a:solidFill>
                  <a:schemeClr val="accent5"/>
                </a:solidFill>
                <a:latin typeface="Frutiger LT Pro"/>
              </a:rPr>
              <a:t>Referral criteria</a:t>
            </a:r>
          </a:p>
          <a:p>
            <a:pPr marL="285750" indent="-285750">
              <a:buFont typeface="Arial" panose="020B0604020202020204" pitchFamily="34" charset="0"/>
              <a:buChar char="•"/>
            </a:pPr>
            <a:r>
              <a:rPr lang="en-GB" dirty="0"/>
              <a:t>Aged 0-19 and registered at a North Lancashire GP</a:t>
            </a:r>
          </a:p>
          <a:p>
            <a:pPr marL="285750" indent="-285750">
              <a:buFont typeface="Arial" panose="020B0604020202020204" pitchFamily="34" charset="0"/>
              <a:buChar char="•"/>
            </a:pPr>
            <a:r>
              <a:rPr lang="en-GB" dirty="0"/>
              <a:t>Referrals can be made from health professionals including GPs, Health Visitors, School Nurses, Psychologists, Hospital Doctors, Community Nurses, Therapists, educational psychology, children`s social care &amp; specialist teachers. This service does not accept self-referrals.</a:t>
            </a:r>
          </a:p>
          <a:p>
            <a:pPr marL="285750" indent="-285750">
              <a:buFont typeface="Arial" panose="020B0604020202020204" pitchFamily="34" charset="0"/>
              <a:buChar char="•"/>
            </a:pPr>
            <a:r>
              <a:rPr lang="en-GB" dirty="0"/>
              <a:t>We do not accept referral where behaviour is the main presenting feature unless a paediatric developmental assessment is required as other services are more appropriate to advise these families on behaviour management.</a:t>
            </a:r>
          </a:p>
        </p:txBody>
      </p:sp>
      <p:sp>
        <p:nvSpPr>
          <p:cNvPr id="5" name="Rectangle 4"/>
          <p:cNvSpPr/>
          <p:nvPr/>
        </p:nvSpPr>
        <p:spPr>
          <a:xfrm>
            <a:off x="198783" y="3888493"/>
            <a:ext cx="11585050" cy="2308324"/>
          </a:xfrm>
          <a:prstGeom prst="rect">
            <a:avLst/>
          </a:prstGeom>
        </p:spPr>
        <p:txBody>
          <a:bodyPr wrap="square">
            <a:spAutoFit/>
          </a:bodyPr>
          <a:lstStyle/>
          <a:p>
            <a:r>
              <a:rPr lang="en-GB" b="1" dirty="0">
                <a:solidFill>
                  <a:schemeClr val="accent5"/>
                </a:solidFill>
              </a:rPr>
              <a:t>Service offer</a:t>
            </a:r>
          </a:p>
          <a:p>
            <a:pPr marL="285750" indent="-285750">
              <a:buFont typeface="Arial" panose="020B0604020202020204" pitchFamily="34" charset="0"/>
              <a:buChar char="•"/>
            </a:pPr>
            <a:r>
              <a:rPr lang="en-GB" dirty="0"/>
              <a:t>Children where there are concerns about delayed or atypical development including neurological conditions, cerebral palsy, complex Neurodisability and genetic conditions associated with delayed development or learning difficulties</a:t>
            </a:r>
          </a:p>
          <a:p>
            <a:pPr marL="285750" indent="-285750">
              <a:buFont typeface="Arial" panose="020B0604020202020204" pitchFamily="34" charset="0"/>
              <a:buChar char="•"/>
            </a:pPr>
            <a:r>
              <a:rPr lang="en-GB" dirty="0"/>
              <a:t>Preschool children with social communication difficulties including Autism assessment</a:t>
            </a:r>
          </a:p>
          <a:p>
            <a:pPr marL="285750" indent="-285750">
              <a:buFont typeface="Arial" panose="020B0604020202020204" pitchFamily="34" charset="0"/>
              <a:buChar char="•"/>
            </a:pPr>
            <a:r>
              <a:rPr lang="en-GB" dirty="0"/>
              <a:t>Medical assessment and advice for Education Health and Care plans (EHCP) for children known to our service with identified special educational needs</a:t>
            </a:r>
          </a:p>
          <a:p>
            <a:pPr marL="285750" indent="-285750">
              <a:buFont typeface="Arial" panose="020B0604020202020204" pitchFamily="34" charset="0"/>
              <a:buChar char="•"/>
            </a:pPr>
            <a:r>
              <a:rPr lang="en-GB" dirty="0"/>
              <a:t>Medical assessment and advice for Children in Care or those undergoing adoption</a:t>
            </a:r>
          </a:p>
          <a:p>
            <a:pPr marL="285750" indent="-285750">
              <a:buFont typeface="Arial" panose="020B0604020202020204" pitchFamily="34" charset="0"/>
              <a:buChar char="•"/>
            </a:pPr>
            <a:r>
              <a:rPr lang="en-GB" dirty="0"/>
              <a:t>Children attending special educational needs schools (Morecambe Road, Loyne and Bleasdale) when required.</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20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8651" y="509016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18218" y="334157"/>
            <a:ext cx="4259628" cy="923330"/>
          </a:xfrm>
          <a:prstGeom prst="rect">
            <a:avLst/>
          </a:prstGeom>
        </p:spPr>
        <p:txBody>
          <a:bodyPr wrap="none">
            <a:spAutoFit/>
          </a:bodyPr>
          <a:lstStyle/>
          <a:p>
            <a:r>
              <a:rPr lang="en-GB" b="1" dirty="0">
                <a:solidFill>
                  <a:srgbClr val="FF0000"/>
                </a:solidFill>
              </a:rPr>
              <a:t>Early Years Social Communication pathway</a:t>
            </a:r>
          </a:p>
          <a:p>
            <a:r>
              <a:rPr lang="en-GB" dirty="0"/>
              <a:t>01524 519710 </a:t>
            </a:r>
          </a:p>
          <a:p>
            <a:r>
              <a:rPr lang="en-GB" dirty="0">
                <a:solidFill>
                  <a:srgbClr val="FF0000"/>
                </a:solidFill>
                <a:hlinkClick r:id="rId2"/>
              </a:rPr>
              <a:t>Commpaeds.lancaster@mbht.nhs.uk</a:t>
            </a:r>
            <a:r>
              <a:rPr lang="en-GB" dirty="0">
                <a:solidFill>
                  <a:srgbClr val="FF0000"/>
                </a:solidFill>
              </a:rPr>
              <a:t> </a:t>
            </a:r>
          </a:p>
        </p:txBody>
      </p:sp>
      <p:pic>
        <p:nvPicPr>
          <p:cNvPr id="3" name="Picture 2" descr="We are UHM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48" y="249880"/>
            <a:ext cx="2289976" cy="1157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383" y="1436453"/>
            <a:ext cx="11871297" cy="4524315"/>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US" dirty="0">
                <a:ea typeface="Arial"/>
                <a:cs typeface="Arial"/>
              </a:rPr>
              <a:t>A referral to Longland’s CDC (Child Development Centre) social communication pathway can be made for a child from 18 months until March  31st in the year that they start school. Referrals can only be made by health professionals.</a:t>
            </a:r>
          </a:p>
          <a:p>
            <a:pPr marL="285750" indent="-285750">
              <a:buFont typeface="Arial" panose="020B0604020202020204" pitchFamily="34" charset="0"/>
              <a:buChar char="•"/>
            </a:pPr>
            <a:r>
              <a:rPr lang="en-GB" dirty="0"/>
              <a:t>Be registered at a GP practice in the Morecambe Bay area</a:t>
            </a:r>
          </a:p>
          <a:p>
            <a:pPr marL="285750" lvl="0" indent="-285750">
              <a:buFont typeface="Arial,Sans-Serif"/>
              <a:buChar char="•"/>
            </a:pPr>
            <a:r>
              <a:rPr lang="en-US" dirty="0">
                <a:ea typeface="Arial"/>
                <a:cs typeface="Arial"/>
              </a:rPr>
              <a:t>No separate referral is needed for speech concerns if a child has been triaged  on this pathway. ​</a:t>
            </a:r>
          </a:p>
          <a:p>
            <a:pPr marL="285750" lvl="0" indent="-285750">
              <a:buFont typeface="Arial,Sans-Serif"/>
              <a:buChar char="•"/>
            </a:pPr>
            <a:r>
              <a:rPr lang="en-US" dirty="0">
                <a:ea typeface="Segoe UI"/>
                <a:cs typeface="Segoe UI"/>
              </a:rPr>
              <a:t>On acceptance of referral , parents will be sent a questionnaire to complete, along with a (TOP) Teacher Observation Profile if in attendance at nursery/childminder.​</a:t>
            </a:r>
          </a:p>
          <a:p>
            <a:pPr marL="285750" lvl="0" indent="-285750">
              <a:buFont typeface="Arial,Sans-Serif"/>
              <a:buChar char="•"/>
            </a:pPr>
            <a:r>
              <a:rPr lang="en-US" dirty="0">
                <a:ea typeface="Segoe UI"/>
                <a:cs typeface="Segoe UI"/>
              </a:rPr>
              <a:t>Assessment made through clinic appointment with consultant and home &amp; nursery visit by Speech and Language therapist.​</a:t>
            </a:r>
          </a:p>
          <a:p>
            <a:pPr marL="285750" lvl="0" indent="-285750">
              <a:buFont typeface="Arial,Sans-Serif"/>
              <a:buChar char="•"/>
            </a:pPr>
            <a:r>
              <a:rPr lang="en-US" dirty="0">
                <a:ea typeface="Segoe UI"/>
                <a:cs typeface="Segoe UI"/>
              </a:rPr>
              <a:t>Declined referrals will be sent back to the referrer.​</a:t>
            </a:r>
          </a:p>
          <a:p>
            <a:endParaRPr lang="en-GB" b="1" dirty="0">
              <a:solidFill>
                <a:schemeClr val="accent5"/>
              </a:solidFill>
            </a:endParaRPr>
          </a:p>
          <a:p>
            <a:r>
              <a:rPr lang="en-GB" b="1" dirty="0">
                <a:solidFill>
                  <a:schemeClr val="accent5"/>
                </a:solidFill>
              </a:rPr>
              <a:t>Support Offer:</a:t>
            </a:r>
            <a:endParaRPr lang="en-GB" dirty="0"/>
          </a:p>
          <a:p>
            <a:r>
              <a:rPr lang="en-GB" dirty="0">
                <a:ea typeface="Segoe UI"/>
                <a:cs typeface="Segoe UI"/>
              </a:rPr>
              <a:t>This service is to support families of children who are referred to Longlands CDC with a social communication difficulty including Autism. The team includes ; early years nurses, a child development practitioner, speech therapists and a pathway navigator. The nursing team will complete development checks, offer home visits to carry out episodes of care including support, sleep , toileting and behaviour for children with additional needs.​</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2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66335" y="254889"/>
            <a:ext cx="8433685" cy="1477328"/>
          </a:xfrm>
          <a:prstGeom prst="rect">
            <a:avLst/>
          </a:prstGeom>
        </p:spPr>
        <p:txBody>
          <a:bodyPr wrap="square">
            <a:spAutoFit/>
          </a:bodyPr>
          <a:lstStyle/>
          <a:p>
            <a:pPr fontAlgn="base"/>
            <a:r>
              <a:rPr lang="en-GB" b="1" dirty="0">
                <a:solidFill>
                  <a:srgbClr val="0B463D"/>
                </a:solidFill>
                <a:latin typeface="barnardos-express"/>
              </a:rPr>
              <a:t>Mental Health Champions Network</a:t>
            </a:r>
          </a:p>
          <a:p>
            <a:pPr fontAlgn="base"/>
            <a:r>
              <a:rPr lang="en-GB" b="1" dirty="0">
                <a:solidFill>
                  <a:srgbClr val="FF0000"/>
                </a:solidFill>
              </a:rPr>
              <a:t>Primary Mental Health Workers </a:t>
            </a:r>
            <a:r>
              <a:rPr lang="en-GB" b="1" dirty="0">
                <a:solidFill>
                  <a:srgbClr val="FF0000"/>
                </a:solidFill>
                <a:hlinkClick r:id="rId2"/>
              </a:rPr>
              <a:t>PMHW@LancasterandMorecambe@lscft.nhs.uk</a:t>
            </a:r>
            <a:r>
              <a:rPr lang="en-GB" b="1" dirty="0">
                <a:solidFill>
                  <a:srgbClr val="FF0000"/>
                </a:solidFill>
              </a:rPr>
              <a:t> </a:t>
            </a:r>
          </a:p>
          <a:p>
            <a:pPr fontAlgn="base"/>
            <a:r>
              <a:rPr lang="en-GB" b="1" dirty="0">
                <a:solidFill>
                  <a:srgbClr val="FF0000"/>
                </a:solidFill>
              </a:rPr>
              <a:t>01524 550650</a:t>
            </a:r>
          </a:p>
          <a:p>
            <a:r>
              <a:rPr lang="en-GB" dirty="0">
                <a:hlinkClick r:id="rId3"/>
              </a:rPr>
              <a:t>Wendy.hart@lscft.nhs.uk</a:t>
            </a:r>
            <a:r>
              <a:rPr lang="en-GB" dirty="0"/>
              <a:t>  07507845966 Working days Tues, Wed and Thursday </a:t>
            </a:r>
            <a:r>
              <a:rPr lang="en-GB" dirty="0">
                <a:hlinkClick r:id="rId4"/>
              </a:rPr>
              <a:t>Charmaine.rothwell@lscft.nhs.uk</a:t>
            </a:r>
            <a:r>
              <a:rPr lang="en-GB" dirty="0"/>
              <a:t>  Working days Wednesday – Friday </a:t>
            </a:r>
          </a:p>
        </p:txBody>
      </p:sp>
      <p:sp>
        <p:nvSpPr>
          <p:cNvPr id="3" name="Rectangle 2"/>
          <p:cNvSpPr/>
          <p:nvPr/>
        </p:nvSpPr>
        <p:spPr>
          <a:xfrm>
            <a:off x="221310" y="2355649"/>
            <a:ext cx="11638060" cy="3970318"/>
          </a:xfrm>
          <a:prstGeom prst="rect">
            <a:avLst/>
          </a:prstGeom>
        </p:spPr>
        <p:txBody>
          <a:bodyPr wrap="square">
            <a:spAutoFit/>
          </a:bodyPr>
          <a:lstStyle/>
          <a:p>
            <a:r>
              <a:rPr lang="en-GB" dirty="0">
                <a:solidFill>
                  <a:srgbClr val="000000"/>
                </a:solidFill>
              </a:rPr>
              <a:t>We are here to support you to support the children, young people and families you work with. We offer advice and consultations about young people’s mental health and referrals to CAMHS, Child Psychology, ADHD and other services. </a:t>
            </a:r>
          </a:p>
          <a:p>
            <a:endParaRPr lang="en-GB" dirty="0">
              <a:solidFill>
                <a:srgbClr val="000000"/>
              </a:solidFill>
            </a:endParaRPr>
          </a:p>
          <a:p>
            <a:r>
              <a:rPr lang="en-GB" dirty="0">
                <a:solidFill>
                  <a:srgbClr val="000000"/>
                </a:solidFill>
              </a:rPr>
              <a:t>We offer workshops, training, Youth Mental Health First Aid and team learning / reflection sessions. We facilitate the Mental Health Champions Network meetings and Pastoral Partnership meetings. We are here to promote professionals wellbeing and mental health too. We are available via phone or email. </a:t>
            </a:r>
          </a:p>
          <a:p>
            <a:endParaRPr lang="en-GB" dirty="0">
              <a:solidFill>
                <a:srgbClr val="000000"/>
              </a:solidFill>
            </a:endParaRPr>
          </a:p>
          <a:p>
            <a:r>
              <a:rPr lang="en-GB" b="1" dirty="0">
                <a:solidFill>
                  <a:srgbClr val="000000"/>
                </a:solidFill>
              </a:rPr>
              <a:t>Please contact PMHW to join the network for updates that are sent regularly by email </a:t>
            </a:r>
          </a:p>
          <a:p>
            <a:endParaRPr lang="en-GB" b="1" dirty="0">
              <a:solidFill>
                <a:schemeClr val="accent5"/>
              </a:solidFill>
            </a:endParaRPr>
          </a:p>
          <a:p>
            <a:r>
              <a:rPr lang="en-GB" b="1" dirty="0">
                <a:solidFill>
                  <a:schemeClr val="accent5"/>
                </a:solidFill>
              </a:rPr>
              <a:t>Network meetings </a:t>
            </a:r>
          </a:p>
          <a:p>
            <a:r>
              <a:rPr lang="en-GB" dirty="0"/>
              <a:t>Join us at our upcoming MHC meetings </a:t>
            </a:r>
          </a:p>
          <a:p>
            <a:r>
              <a:rPr lang="en-GB" dirty="0"/>
              <a:t>Virtually – Tuesday 8th Oct 9:30-11:30am MS teams invite will be shared </a:t>
            </a:r>
          </a:p>
          <a:p>
            <a:r>
              <a:rPr lang="en-GB" dirty="0"/>
              <a:t>Face to face –  Wednesday 27th November 1:30 - 3:30pmVenue and further details TBC but please do save the date </a:t>
            </a:r>
          </a:p>
          <a:p>
            <a:endParaRPr lang="en-GB" b="1" dirty="0">
              <a:solidFill>
                <a:schemeClr val="accent5"/>
              </a:solidFill>
            </a:endParaRPr>
          </a:p>
        </p:txBody>
      </p:sp>
      <p:sp>
        <p:nvSpPr>
          <p:cNvPr id="4" name="Rectangle 3"/>
          <p:cNvSpPr/>
          <p:nvPr/>
        </p:nvSpPr>
        <p:spPr>
          <a:xfrm>
            <a:off x="9986838" y="5072932"/>
            <a:ext cx="1995778" cy="1447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4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8378" y="689977"/>
            <a:ext cx="4259628" cy="369332"/>
          </a:xfrm>
          <a:prstGeom prst="rect">
            <a:avLst/>
          </a:prstGeom>
        </p:spPr>
        <p:txBody>
          <a:bodyPr wrap="none">
            <a:spAutoFit/>
          </a:bodyPr>
          <a:lstStyle/>
          <a:p>
            <a:r>
              <a:rPr lang="en-GB" b="1" dirty="0">
                <a:solidFill>
                  <a:srgbClr val="FF0000"/>
                </a:solidFill>
              </a:rPr>
              <a:t>Early Years Social Communication Pathway</a:t>
            </a:r>
          </a:p>
        </p:txBody>
      </p:sp>
      <p:sp>
        <p:nvSpPr>
          <p:cNvPr id="4" name="TextBox 3"/>
          <p:cNvSpPr txBox="1"/>
          <p:nvPr/>
        </p:nvSpPr>
        <p:spPr>
          <a:xfrm>
            <a:off x="286247" y="1782408"/>
            <a:ext cx="11473732" cy="2585323"/>
          </a:xfrm>
          <a:prstGeom prst="rect">
            <a:avLst/>
          </a:prstGeom>
          <a:noFill/>
        </p:spPr>
        <p:txBody>
          <a:bodyPr wrap="square" rtlCol="0">
            <a:spAutoFit/>
          </a:bodyPr>
          <a:lstStyle/>
          <a:p>
            <a:r>
              <a:rPr lang="en-GB" b="1" dirty="0">
                <a:solidFill>
                  <a:schemeClr val="accent5"/>
                </a:solidFill>
              </a:rPr>
              <a:t>Assessment Process:</a:t>
            </a:r>
          </a:p>
          <a:p>
            <a:r>
              <a:rPr lang="en-US" dirty="0">
                <a:cs typeface="Calibri"/>
              </a:rPr>
              <a:t>Stage 1 - Identification at triage </a:t>
            </a:r>
          </a:p>
          <a:p>
            <a:r>
              <a:rPr lang="en-US" dirty="0">
                <a:cs typeface="Calibri"/>
              </a:rPr>
              <a:t>                 Accept/Decline</a:t>
            </a:r>
          </a:p>
          <a:p>
            <a:r>
              <a:rPr lang="en-US" dirty="0">
                <a:cs typeface="Calibri"/>
              </a:rPr>
              <a:t>Stage 2 - Information gathered via questionnaires,    via Speech Therapists and Consultants.</a:t>
            </a:r>
          </a:p>
          <a:p>
            <a:r>
              <a:rPr lang="en-US" dirty="0">
                <a:cs typeface="Calibri"/>
              </a:rPr>
              <a:t>Introduction call from Pathway Navigator.</a:t>
            </a:r>
          </a:p>
          <a:p>
            <a:endParaRPr lang="en-US" dirty="0">
              <a:cs typeface="Calibri"/>
            </a:endParaRPr>
          </a:p>
          <a:p>
            <a:r>
              <a:rPr lang="en-US" dirty="0">
                <a:cs typeface="Calibri"/>
              </a:rPr>
              <a:t>Stage 3 - Discussion with Professionals and Feedback appointment offered to families.</a:t>
            </a:r>
          </a:p>
          <a:p>
            <a:endParaRPr lang="en-US" dirty="0">
              <a:cs typeface="Calibri"/>
            </a:endParaRPr>
          </a:p>
          <a:p>
            <a:r>
              <a:rPr lang="en-US" dirty="0">
                <a:cs typeface="Calibri"/>
              </a:rPr>
              <a:t>Stage 4 - Follow up call after feedback to offer further support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24553"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047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1666" y="4966885"/>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6247" y="1887083"/>
            <a:ext cx="11616856" cy="4524315"/>
          </a:xfrm>
          <a:prstGeom prst="rect">
            <a:avLst/>
          </a:prstGeom>
        </p:spPr>
        <p:txBody>
          <a:bodyPr wrap="square">
            <a:spAutoFit/>
          </a:bodyPr>
          <a:lstStyle/>
          <a:p>
            <a:r>
              <a:rPr lang="en-GB" b="1" dirty="0">
                <a:solidFill>
                  <a:schemeClr val="accent5"/>
                </a:solidFill>
              </a:rPr>
              <a:t>Referral Criteria: </a:t>
            </a:r>
            <a:r>
              <a:rPr lang="en-GB" b="0" i="0" dirty="0">
                <a:solidFill>
                  <a:srgbClr val="000000"/>
                </a:solidFill>
                <a:effectLst/>
                <a:latin typeface="Calibri" panose="020F0502020204030204" pitchFamily="34" charset="0"/>
                <a:cs typeface="Calibri" panose="020F0502020204030204" pitchFamily="34" charset="0"/>
              </a:rPr>
              <a:t>The Children’s Speech and Language Therapy service is for children aged 0-16 with speech, language, communication and/or eating and drinking difficulties.</a:t>
            </a:r>
          </a:p>
          <a:p>
            <a:r>
              <a:rPr lang="en-GB" b="0" i="0" dirty="0">
                <a:solidFill>
                  <a:srgbClr val="000000"/>
                </a:solidFill>
                <a:effectLst/>
                <a:latin typeface="Calibri" panose="020F0502020204030204" pitchFamily="34" charset="0"/>
                <a:cs typeface="Calibri" panose="020F0502020204030204" pitchFamily="34" charset="0"/>
              </a:rPr>
              <a:t>This might include:</a:t>
            </a:r>
          </a:p>
          <a:p>
            <a:pPr marL="285750" indent="-285750">
              <a:buFont typeface="Arial" panose="020B0604020202020204" pitchFamily="34" charset="0"/>
              <a:buChar char="•"/>
            </a:pPr>
            <a:r>
              <a:rPr lang="en-GB" dirty="0"/>
              <a:t>Children who are taking longer than expected to learn to talk</a:t>
            </a:r>
          </a:p>
          <a:p>
            <a:pPr marL="285750" indent="-285750">
              <a:buFont typeface="Arial" panose="020B0604020202020204" pitchFamily="34" charset="0"/>
              <a:buChar char="•"/>
            </a:pPr>
            <a:r>
              <a:rPr lang="en-GB" dirty="0"/>
              <a:t>Children with limited vocabulary, who struggle to form sentences, or who get their words and sentences muddled up.</a:t>
            </a:r>
          </a:p>
          <a:p>
            <a:pPr marL="285750" indent="-285750">
              <a:buFont typeface="Arial" panose="020B0604020202020204" pitchFamily="34" charset="0"/>
              <a:buChar char="•"/>
            </a:pPr>
            <a:r>
              <a:rPr lang="en-GB" dirty="0"/>
              <a:t>Children who find it difficult to understand what others are saying.</a:t>
            </a:r>
          </a:p>
          <a:p>
            <a:pPr marL="285750" indent="-285750">
              <a:buFont typeface="Arial" panose="020B0604020202020204" pitchFamily="34" charset="0"/>
              <a:buChar char="•"/>
            </a:pPr>
            <a:r>
              <a:rPr lang="en-GB" dirty="0"/>
              <a:t>Children who struggle to communicate socially with others.</a:t>
            </a:r>
          </a:p>
          <a:p>
            <a:pPr marL="285750" indent="-285750">
              <a:buFont typeface="Arial" panose="020B0604020202020204" pitchFamily="34" charset="0"/>
              <a:buChar char="•"/>
            </a:pPr>
            <a:r>
              <a:rPr lang="en-GB" dirty="0"/>
              <a:t>Children who struggle to say certain sounds or make themselves understood.</a:t>
            </a:r>
          </a:p>
          <a:p>
            <a:pPr marL="285750" indent="-285750">
              <a:buFont typeface="Arial" panose="020B0604020202020204" pitchFamily="34" charset="0"/>
              <a:buChar char="•"/>
            </a:pPr>
            <a:r>
              <a:rPr lang="en-GB" dirty="0"/>
              <a:t>Children who stammer.</a:t>
            </a:r>
          </a:p>
          <a:p>
            <a:pPr marL="285750" indent="-285750">
              <a:buFont typeface="Arial" panose="020B0604020202020204" pitchFamily="34" charset="0"/>
              <a:buChar char="•"/>
            </a:pPr>
            <a:r>
              <a:rPr lang="en-GB" dirty="0"/>
              <a:t>Children who have problems with their voice.</a:t>
            </a:r>
          </a:p>
          <a:p>
            <a:r>
              <a:rPr lang="en-GB" i="1" dirty="0"/>
              <a:t>See webpage for further details on what the service does not cover. </a:t>
            </a:r>
          </a:p>
          <a:p>
            <a:endParaRPr lang="en-GB" b="1" dirty="0">
              <a:solidFill>
                <a:schemeClr val="accent5"/>
              </a:solidFill>
            </a:endParaRPr>
          </a:p>
          <a:p>
            <a:r>
              <a:rPr lang="en-GB" b="1" dirty="0">
                <a:solidFill>
                  <a:schemeClr val="accent5"/>
                </a:solidFill>
              </a:rPr>
              <a:t>Referrals accepted </a:t>
            </a:r>
            <a:r>
              <a:rPr lang="en-GB" dirty="0"/>
              <a:t>from a variety of different professionals including Health Visitors, GPs, Medical Consultants, teachers. Referrals from parents are not accepted. Please provide clear information about the specific difficulties. For example if it is a speech sound issue then to write down how some words are said, or if it is language then to write down the sort of sentences that are used.</a:t>
            </a:r>
          </a:p>
        </p:txBody>
      </p:sp>
      <p:sp>
        <p:nvSpPr>
          <p:cNvPr id="3" name="Rectangle 2"/>
          <p:cNvSpPr/>
          <p:nvPr/>
        </p:nvSpPr>
        <p:spPr>
          <a:xfrm>
            <a:off x="2845240" y="135172"/>
            <a:ext cx="7141598" cy="1754326"/>
          </a:xfrm>
          <a:prstGeom prst="rect">
            <a:avLst/>
          </a:prstGeom>
        </p:spPr>
        <p:txBody>
          <a:bodyPr wrap="square">
            <a:spAutoFit/>
          </a:bodyPr>
          <a:lstStyle/>
          <a:p>
            <a:r>
              <a:rPr lang="en-GB" b="1" dirty="0">
                <a:solidFill>
                  <a:srgbClr val="FF0000"/>
                </a:solidFill>
                <a:latin typeface="Frutiger LT Pro"/>
              </a:rPr>
              <a:t>Speech and Language Therapy Service </a:t>
            </a:r>
          </a:p>
          <a:p>
            <a:r>
              <a:rPr lang="en-GB" dirty="0">
                <a:solidFill>
                  <a:srgbClr val="000000"/>
                </a:solidFill>
                <a:latin typeface="Frutiger LT Pro"/>
              </a:rPr>
              <a:t>A</a:t>
            </a:r>
            <a:r>
              <a:rPr lang="en-GB" b="0" i="0" dirty="0">
                <a:solidFill>
                  <a:srgbClr val="000000"/>
                </a:solidFill>
                <a:effectLst/>
                <a:latin typeface="Frutiger LT Pro"/>
              </a:rPr>
              <a:t>dvice line Tuesdays 9am-11am - 07816 194918 or 01524 591671</a:t>
            </a:r>
          </a:p>
          <a:p>
            <a:r>
              <a:rPr lang="en-GB" b="0" i="0" dirty="0">
                <a:solidFill>
                  <a:srgbClr val="000000"/>
                </a:solidFill>
                <a:effectLst/>
                <a:latin typeface="Frutiger LT Pro"/>
              </a:rPr>
              <a:t>email </a:t>
            </a:r>
            <a:r>
              <a:rPr lang="en-GB" b="0" i="0" dirty="0">
                <a:solidFill>
                  <a:srgbClr val="000000"/>
                </a:solidFill>
                <a:effectLst/>
                <a:latin typeface="Frutiger LT Pro"/>
                <a:hlinkClick r:id="rId2"/>
              </a:rPr>
              <a:t>sltadvice@mbht.nhs.uk</a:t>
            </a:r>
            <a:r>
              <a:rPr lang="en-GB" b="0" i="0" dirty="0">
                <a:solidFill>
                  <a:srgbClr val="000000"/>
                </a:solidFill>
                <a:effectLst/>
                <a:latin typeface="Frutiger LT Pro"/>
              </a:rPr>
              <a:t> </a:t>
            </a:r>
          </a:p>
          <a:p>
            <a:r>
              <a:rPr lang="en-GB" dirty="0">
                <a:hlinkClick r:id="rId3"/>
              </a:rPr>
              <a:t>www.uhmb.nhs.uk/our-services/services/paediatric-hospital-and-community-services/integrated-childrens-nursing-and-therapy-team/childrens-speech-and-language-therapy</a:t>
            </a:r>
            <a:r>
              <a:rPr lang="en-GB" dirty="0"/>
              <a:t> </a:t>
            </a:r>
          </a:p>
        </p:txBody>
      </p:sp>
      <p:pic>
        <p:nvPicPr>
          <p:cNvPr id="4" name="Picture 2" descr="We are UHMB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038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9614" y="2136339"/>
            <a:ext cx="11227242" cy="2585323"/>
          </a:xfrm>
          <a:prstGeom prst="rect">
            <a:avLst/>
          </a:prstGeom>
        </p:spPr>
        <p:txBody>
          <a:bodyPr wrap="square">
            <a:spAutoFit/>
          </a:bodyPr>
          <a:lstStyle/>
          <a:p>
            <a:r>
              <a:rPr lang="en-GB" b="1" i="0" dirty="0">
                <a:solidFill>
                  <a:schemeClr val="accent5"/>
                </a:solidFill>
                <a:effectLst/>
              </a:rPr>
              <a:t>Service offer: </a:t>
            </a:r>
            <a:r>
              <a:rPr lang="en-GB" b="0" i="0" dirty="0">
                <a:solidFill>
                  <a:srgbClr val="000000"/>
                </a:solidFill>
                <a:effectLst/>
              </a:rPr>
              <a:t>​ </a:t>
            </a:r>
          </a:p>
          <a:p>
            <a:pPr marL="285750" indent="-285750">
              <a:buFont typeface="Arial" panose="020B0604020202020204" pitchFamily="34" charset="0"/>
              <a:buChar char="•"/>
            </a:pPr>
            <a:r>
              <a:rPr lang="en-GB" b="0" i="0" dirty="0">
                <a:solidFill>
                  <a:srgbClr val="000000"/>
                </a:solidFill>
                <a:effectLst/>
              </a:rPr>
              <a:t>constipation from 0-18 years​ </a:t>
            </a:r>
          </a:p>
          <a:p>
            <a:pPr marL="285750" indent="-285750">
              <a:buFont typeface="Arial" panose="020B0604020202020204" pitchFamily="34" charset="0"/>
              <a:buChar char="•"/>
            </a:pPr>
            <a:r>
              <a:rPr lang="en-GB" b="0" i="0" dirty="0">
                <a:solidFill>
                  <a:srgbClr val="000000"/>
                </a:solidFill>
                <a:effectLst/>
              </a:rPr>
              <a:t>day time wetting from 3.5 years if toilet training has been achieved​ </a:t>
            </a:r>
          </a:p>
          <a:p>
            <a:pPr marL="285750" indent="-285750">
              <a:buFont typeface="Arial" panose="020B0604020202020204" pitchFamily="34" charset="0"/>
              <a:buChar char="•"/>
            </a:pPr>
            <a:r>
              <a:rPr lang="en-GB" b="0" i="0" dirty="0">
                <a:solidFill>
                  <a:srgbClr val="000000"/>
                </a:solidFill>
                <a:effectLst/>
              </a:rPr>
              <a:t>nocturnal enuresis aged 5 years</a:t>
            </a:r>
          </a:p>
          <a:p>
            <a:pPr marL="285750" indent="-285750">
              <a:buFont typeface="Arial" panose="020B0604020202020204" pitchFamily="34" charset="0"/>
              <a:buChar char="•"/>
            </a:pPr>
            <a:r>
              <a:rPr lang="en-GB" b="0" i="0" dirty="0">
                <a:solidFill>
                  <a:srgbClr val="000000"/>
                </a:solidFill>
                <a:effectLst/>
              </a:rPr>
              <a:t>children with neuropathic bladder and/or bowel from birth</a:t>
            </a:r>
          </a:p>
          <a:p>
            <a:pPr marL="285750" indent="-285750">
              <a:buFont typeface="Arial" panose="020B0604020202020204" pitchFamily="34" charset="0"/>
              <a:buChar char="•"/>
            </a:pPr>
            <a:r>
              <a:rPr lang="en-GB" b="0" i="0" dirty="0">
                <a:solidFill>
                  <a:srgbClr val="000000"/>
                </a:solidFill>
                <a:effectLst/>
              </a:rPr>
              <a:t>core training packages for schools of up to 4 Teaching Assistants as required for procedures such as Intermittent Self Catheterisation. </a:t>
            </a:r>
          </a:p>
          <a:p>
            <a:endParaRPr lang="en-GB" dirty="0">
              <a:solidFill>
                <a:srgbClr val="000000"/>
              </a:solidFill>
            </a:endParaRPr>
          </a:p>
          <a:p>
            <a:r>
              <a:rPr lang="en-GB" dirty="0">
                <a:solidFill>
                  <a:srgbClr val="000000"/>
                </a:solidFill>
              </a:rPr>
              <a:t>Referral forms on website to be sent to </a:t>
            </a:r>
            <a:r>
              <a:rPr lang="en-GB" b="0" i="0" dirty="0">
                <a:solidFill>
                  <a:srgbClr val="000000"/>
                </a:solidFill>
                <a:effectLst/>
              </a:rPr>
              <a:t>​ </a:t>
            </a:r>
            <a:r>
              <a:rPr lang="en-GB" b="1" dirty="0">
                <a:hlinkClick r:id="rId3"/>
              </a:rPr>
              <a:t>icntteamreferrals@mbht.nhs.uk</a:t>
            </a:r>
            <a:r>
              <a:rPr lang="en-GB" b="1" dirty="0"/>
              <a:t> </a:t>
            </a:r>
            <a:endParaRPr lang="en-GB" b="0" i="0" dirty="0">
              <a:solidFill>
                <a:srgbClr val="000000"/>
              </a:solidFill>
              <a:effectLst/>
            </a:endParaRPr>
          </a:p>
        </p:txBody>
      </p:sp>
      <p:sp>
        <p:nvSpPr>
          <p:cNvPr id="4" name="Rectangle 3"/>
          <p:cNvSpPr/>
          <p:nvPr/>
        </p:nvSpPr>
        <p:spPr>
          <a:xfrm>
            <a:off x="3167268" y="249880"/>
            <a:ext cx="6684397" cy="1477328"/>
          </a:xfrm>
          <a:prstGeom prst="rect">
            <a:avLst/>
          </a:prstGeom>
        </p:spPr>
        <p:txBody>
          <a:bodyPr wrap="square">
            <a:spAutoFit/>
          </a:bodyPr>
          <a:lstStyle/>
          <a:p>
            <a:r>
              <a:rPr lang="en-GB" b="1" dirty="0">
                <a:solidFill>
                  <a:srgbClr val="FF0000"/>
                </a:solidFill>
                <a:latin typeface="Frutiger LT Pro"/>
              </a:rPr>
              <a:t>Children’s Bladder and Bowel Team</a:t>
            </a:r>
          </a:p>
          <a:p>
            <a:r>
              <a:rPr lang="en-GB" dirty="0"/>
              <a:t>Integrated Children's Nursing and Therapy Team </a:t>
            </a:r>
            <a:br>
              <a:rPr lang="en-GB" dirty="0"/>
            </a:br>
            <a:r>
              <a:rPr lang="en-GB" b="1" dirty="0">
                <a:hlinkClick r:id="rId4"/>
              </a:rPr>
              <a:t>01524 518966</a:t>
            </a:r>
            <a:endParaRPr lang="en-GB" dirty="0"/>
          </a:p>
          <a:p>
            <a:r>
              <a:rPr lang="en-GB" dirty="0"/>
              <a:t>The service is open Monday - Wednesday, 9am - 4.30pm. </a:t>
            </a:r>
          </a:p>
          <a:p>
            <a:r>
              <a:rPr lang="en-GB" dirty="0"/>
              <a:t>Advice and guidance hotline every Wednesday between 2pm - 4pm.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004066" y="503450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364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4273" y="183508"/>
            <a:ext cx="6774513" cy="1200329"/>
          </a:xfrm>
          <a:prstGeom prst="rect">
            <a:avLst/>
          </a:prstGeom>
          <a:noFill/>
        </p:spPr>
        <p:txBody>
          <a:bodyPr wrap="square" rtlCol="0">
            <a:spAutoFit/>
          </a:bodyPr>
          <a:lstStyle/>
          <a:p>
            <a:r>
              <a:rPr lang="en-GB" b="1" dirty="0">
                <a:solidFill>
                  <a:srgbClr val="FF0000"/>
                </a:solidFill>
              </a:rPr>
              <a:t>School Aged Autism Assessment Team</a:t>
            </a:r>
          </a:p>
          <a:p>
            <a:r>
              <a:rPr lang="en-GB" dirty="0"/>
              <a:t>01524 550331 </a:t>
            </a:r>
          </a:p>
          <a:p>
            <a:r>
              <a:rPr lang="en-GB" dirty="0">
                <a:hlinkClick r:id="rId3"/>
              </a:rPr>
              <a:t>LM.LDPaed@lscft.nhs.uk</a:t>
            </a:r>
            <a:r>
              <a:rPr lang="en-GB" dirty="0"/>
              <a:t> </a:t>
            </a:r>
          </a:p>
          <a:p>
            <a:r>
              <a:rPr lang="en-GB" dirty="0"/>
              <a:t>Referral by form to Referral hub  </a:t>
            </a:r>
            <a:r>
              <a:rPr lang="en-GB" dirty="0">
                <a:hlinkClick r:id="rId4"/>
              </a:rPr>
              <a:t>LDReferralHub@lscft.nhs.uk</a:t>
            </a:r>
            <a:r>
              <a:rPr lang="en-GB" dirty="0"/>
              <a:t> </a:t>
            </a:r>
          </a:p>
        </p:txBody>
      </p:sp>
      <p:sp>
        <p:nvSpPr>
          <p:cNvPr id="3" name="TextBox 2"/>
          <p:cNvSpPr txBox="1"/>
          <p:nvPr/>
        </p:nvSpPr>
        <p:spPr>
          <a:xfrm>
            <a:off x="326003" y="1367171"/>
            <a:ext cx="11179534" cy="1477328"/>
          </a:xfrm>
          <a:prstGeom prst="rect">
            <a:avLst/>
          </a:prstGeom>
          <a:noFill/>
        </p:spPr>
        <p:txBody>
          <a:bodyPr wrap="square" rtlCol="0">
            <a:spAutoFit/>
          </a:bodyPr>
          <a:lstStyle/>
          <a:p>
            <a:r>
              <a:rPr lang="en-GB" b="1" dirty="0">
                <a:solidFill>
                  <a:schemeClr val="accent5"/>
                </a:solidFill>
              </a:rPr>
              <a:t>Referral Criteria: (refer to Top Tips Guide)</a:t>
            </a:r>
          </a:p>
          <a:p>
            <a:pPr marL="285750" indent="-285750">
              <a:buFont typeface="Arial" panose="020B0604020202020204" pitchFamily="34" charset="0"/>
              <a:buChar char="•"/>
            </a:pPr>
            <a:r>
              <a:rPr lang="en-GB" dirty="0"/>
              <a:t>Children in Reception year at Primary School until 16</a:t>
            </a:r>
            <a:r>
              <a:rPr lang="en-GB" baseline="30000" dirty="0"/>
              <a:t>th</a:t>
            </a:r>
            <a:r>
              <a:rPr lang="en-GB" dirty="0"/>
              <a:t> birthday</a:t>
            </a:r>
          </a:p>
          <a:p>
            <a:pPr marL="285750" indent="-285750">
              <a:buFont typeface="Arial" panose="020B0604020202020204" pitchFamily="34" charset="0"/>
              <a:buChar char="•"/>
            </a:pPr>
            <a:r>
              <a:rPr lang="en-GB" dirty="0"/>
              <a:t>Be registered at a GP practice in the Morecambe Bay area – check with team if unsure. </a:t>
            </a:r>
          </a:p>
          <a:p>
            <a:pPr marL="285750" indent="-285750">
              <a:buFont typeface="Arial" panose="020B0604020202020204" pitchFamily="34" charset="0"/>
              <a:buChar char="•"/>
            </a:pPr>
            <a:r>
              <a:rPr lang="en-GB" dirty="0"/>
              <a:t>Referral by professional who knows the child/young person the best on Part A of the referral form. Part B from parent /carer is optional but helpful to aid discussion.</a:t>
            </a:r>
          </a:p>
        </p:txBody>
      </p:sp>
      <p:sp>
        <p:nvSpPr>
          <p:cNvPr id="4" name="TextBox 3"/>
          <p:cNvSpPr txBox="1"/>
          <p:nvPr/>
        </p:nvSpPr>
        <p:spPr>
          <a:xfrm>
            <a:off x="326003" y="2824028"/>
            <a:ext cx="9986840" cy="3970318"/>
          </a:xfrm>
          <a:prstGeom prst="rect">
            <a:avLst/>
          </a:prstGeom>
          <a:noFill/>
        </p:spPr>
        <p:txBody>
          <a:bodyPr wrap="square" rtlCol="0">
            <a:spAutoFit/>
          </a:bodyPr>
          <a:lstStyle/>
          <a:p>
            <a:r>
              <a:rPr lang="en-GB" b="1" dirty="0">
                <a:solidFill>
                  <a:schemeClr val="accent5"/>
                </a:solidFill>
              </a:rPr>
              <a:t>Assessment Process:</a:t>
            </a:r>
          </a:p>
          <a:p>
            <a:pPr marL="285750" indent="-285750">
              <a:buFont typeface="Arial" panose="020B0604020202020204" pitchFamily="34" charset="0"/>
              <a:buChar char="•"/>
            </a:pPr>
            <a:r>
              <a:rPr lang="en-GB" dirty="0"/>
              <a:t>Referral sent to the hub by email then sent to local team for processing.</a:t>
            </a:r>
          </a:p>
          <a:p>
            <a:pPr marL="285750" indent="-285750">
              <a:buFont typeface="Arial" panose="020B0604020202020204" pitchFamily="34" charset="0"/>
              <a:buChar char="•"/>
            </a:pPr>
            <a:r>
              <a:rPr lang="en-GB" dirty="0"/>
              <a:t>Triaged within a week – checked for content to warrant further assessment, age, GP and consent must be marked on the form. </a:t>
            </a:r>
          </a:p>
          <a:p>
            <a:pPr marL="285750" indent="-285750">
              <a:buFont typeface="Arial" panose="020B0604020202020204" pitchFamily="34" charset="0"/>
              <a:buChar char="•"/>
            </a:pPr>
            <a:r>
              <a:rPr lang="en-GB" dirty="0"/>
              <a:t>Family, referrer and GP notified if accepted / rejected by letter. </a:t>
            </a:r>
          </a:p>
          <a:p>
            <a:pPr marL="285750" indent="-285750">
              <a:buFont typeface="Arial" panose="020B0604020202020204" pitchFamily="34" charset="0"/>
              <a:buChar char="•"/>
            </a:pPr>
            <a:r>
              <a:rPr lang="en-GB" dirty="0"/>
              <a:t>If accepted, family to contact the team to receive questionnaires within 3 weeks or discharged. </a:t>
            </a:r>
          </a:p>
          <a:p>
            <a:pPr marL="285750" indent="-285750">
              <a:buFont typeface="Arial" panose="020B0604020202020204" pitchFamily="34" charset="0"/>
              <a:buChar char="•"/>
            </a:pPr>
            <a:r>
              <a:rPr lang="en-GB" dirty="0"/>
              <a:t>Questionnaires sent to home and school by email with online links. 3 week deadline for returns or discharged if not returned. </a:t>
            </a:r>
          </a:p>
          <a:p>
            <a:pPr marL="285750" indent="-285750">
              <a:buFont typeface="Arial" panose="020B0604020202020204" pitchFamily="34" charset="0"/>
              <a:buChar char="•"/>
            </a:pPr>
            <a:r>
              <a:rPr lang="en-GB" dirty="0"/>
              <a:t>Initial Assessment completed using questionnaires, referral info and any other documents sent. </a:t>
            </a:r>
          </a:p>
          <a:p>
            <a:pPr marL="285750" indent="-285750">
              <a:buFont typeface="Arial" panose="020B0604020202020204" pitchFamily="34" charset="0"/>
              <a:buChar char="•"/>
            </a:pPr>
            <a:r>
              <a:rPr lang="en-GB" dirty="0"/>
              <a:t>Decision made to progress for full assessment / further info gathering via observation or discharged after observation if further assessment not indicated. Conversation with family if discharged, letter sent with next steps guide if referral kept for full face to face assessment.</a:t>
            </a:r>
          </a:p>
          <a:p>
            <a:pPr marL="285750" indent="-285750">
              <a:buFont typeface="Arial" panose="020B0604020202020204" pitchFamily="34" charset="0"/>
              <a:buChar char="•"/>
            </a:pPr>
            <a:r>
              <a:rPr lang="en-GB" dirty="0"/>
              <a:t>Face to face assessment including ADOS in clinic and ADI with parent. (3 year wait from initial assessment to this point currently).</a:t>
            </a:r>
          </a:p>
        </p:txBody>
      </p:sp>
    </p:spTree>
    <p:extLst>
      <p:ext uri="{BB962C8B-B14F-4D97-AF65-F5344CB8AC3E}">
        <p14:creationId xmlns:p14="http://schemas.microsoft.com/office/powerpoint/2010/main" val="47119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752" y="597846"/>
            <a:ext cx="9729746" cy="5909310"/>
          </a:xfrm>
          <a:prstGeom prst="rect">
            <a:avLst/>
          </a:prstGeom>
        </p:spPr>
        <p:txBody>
          <a:bodyPr wrap="square">
            <a:spAutoFit/>
          </a:bodyPr>
          <a:lstStyle/>
          <a:p>
            <a:r>
              <a:rPr lang="en-GB" b="1" dirty="0">
                <a:solidFill>
                  <a:schemeClr val="accent5"/>
                </a:solidFill>
              </a:rPr>
              <a:t>School Aged Autism Assessment Team consists of </a:t>
            </a:r>
          </a:p>
          <a:p>
            <a:r>
              <a:rPr lang="en-GB" dirty="0"/>
              <a:t>Learning Disability Nurses, Speech and Language Therapists, Consultant Paediatricians, Clinical Psychologists, Pathway Navigator. </a:t>
            </a:r>
          </a:p>
          <a:p>
            <a:endParaRPr lang="en-GB" dirty="0"/>
          </a:p>
          <a:p>
            <a:r>
              <a:rPr lang="en-GB" b="1" dirty="0">
                <a:solidFill>
                  <a:schemeClr val="accent5"/>
                </a:solidFill>
              </a:rPr>
              <a:t>Support whilst waiting for assessment:</a:t>
            </a:r>
          </a:p>
          <a:p>
            <a:pPr marL="285750" indent="-285750">
              <a:buFont typeface="Arial" panose="020B0604020202020204" pitchFamily="34" charset="0"/>
              <a:buChar char="•"/>
            </a:pPr>
            <a:r>
              <a:rPr lang="en-GB" dirty="0"/>
              <a:t>Telephone / email support at any time until they have been discharged </a:t>
            </a:r>
          </a:p>
          <a:p>
            <a:pPr marL="285750" indent="-285750">
              <a:buFont typeface="Arial" panose="020B0604020202020204" pitchFamily="34" charset="0"/>
              <a:buChar char="•"/>
            </a:pPr>
            <a:r>
              <a:rPr lang="en-GB" dirty="0"/>
              <a:t>One off 2 hour workshops online on Behaviour, sleep and sensory </a:t>
            </a:r>
          </a:p>
          <a:p>
            <a:pPr marL="285750" indent="-285750">
              <a:buFont typeface="Arial" panose="020B0604020202020204" pitchFamily="34" charset="0"/>
              <a:buChar char="•"/>
            </a:pPr>
            <a:r>
              <a:rPr lang="en-GB" dirty="0"/>
              <a:t>Access to Pathway Navigator with lived experience by phone, email, Teams call, monthly drop in at Family Hub to talk through concerns, support with questionnaires and signposting to other services and support.</a:t>
            </a:r>
          </a:p>
          <a:p>
            <a:pPr marL="285750" indent="-285750">
              <a:buFont typeface="Arial" panose="020B0604020202020204" pitchFamily="34" charset="0"/>
              <a:buChar char="•"/>
            </a:pPr>
            <a:r>
              <a:rPr lang="en-GB" dirty="0"/>
              <a:t>Access to resources on a range of topics to support understanding of presenting issues. </a:t>
            </a:r>
          </a:p>
          <a:p>
            <a:endParaRPr lang="en-GB" dirty="0"/>
          </a:p>
          <a:p>
            <a:r>
              <a:rPr lang="en-GB" b="1" dirty="0">
                <a:solidFill>
                  <a:schemeClr val="accent5"/>
                </a:solidFill>
              </a:rPr>
              <a:t>Support following assessment:</a:t>
            </a:r>
          </a:p>
          <a:p>
            <a:pPr marL="285750" indent="-285750">
              <a:buFont typeface="Arial" panose="020B0604020202020204" pitchFamily="34" charset="0"/>
              <a:buChar char="•"/>
            </a:pPr>
            <a:r>
              <a:rPr lang="en-GB" dirty="0"/>
              <a:t>If assessment concludes not Autistic, signposting given in information pack during discussion with team and detailed report provided then discharged.</a:t>
            </a:r>
          </a:p>
          <a:p>
            <a:pPr marL="285750" indent="-285750">
              <a:buFont typeface="Arial" panose="020B0604020202020204" pitchFamily="34" charset="0"/>
              <a:buChar char="•"/>
            </a:pPr>
            <a:r>
              <a:rPr lang="en-GB" dirty="0"/>
              <a:t>If threshold for Autism diagnosis reached, information pack given during discussion with team and detailed report provided. </a:t>
            </a:r>
          </a:p>
          <a:p>
            <a:pPr marL="285750" indent="-285750">
              <a:buFont typeface="Arial" panose="020B0604020202020204" pitchFamily="34" charset="0"/>
              <a:buChar char="•"/>
            </a:pPr>
            <a:r>
              <a:rPr lang="en-GB" dirty="0"/>
              <a:t>Family Connect Post Diagnosis information session for parents delivered online with 2 members of the team. </a:t>
            </a:r>
          </a:p>
          <a:p>
            <a:pPr marL="285750" indent="-285750">
              <a:buFont typeface="Arial" panose="020B0604020202020204" pitchFamily="34" charset="0"/>
              <a:buChar char="•"/>
            </a:pPr>
            <a:r>
              <a:rPr lang="en-GB" dirty="0"/>
              <a:t>This Is Me programme for young people aged 11-14 – opt in service at anytime until 14</a:t>
            </a:r>
            <a:r>
              <a:rPr lang="en-GB" baseline="30000" dirty="0"/>
              <a:t>th</a:t>
            </a:r>
            <a:r>
              <a:rPr lang="en-GB" dirty="0"/>
              <a:t> birthday. Builds self esteem, connection with others and helps them understand their diagnosis.</a:t>
            </a:r>
          </a:p>
        </p:txBody>
      </p:sp>
    </p:spTree>
    <p:extLst>
      <p:ext uri="{BB962C8B-B14F-4D97-AF65-F5344CB8AC3E}">
        <p14:creationId xmlns:p14="http://schemas.microsoft.com/office/powerpoint/2010/main" val="332726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51651" y="127668"/>
            <a:ext cx="6843423" cy="1477328"/>
          </a:xfrm>
          <a:prstGeom prst="rect">
            <a:avLst/>
          </a:prstGeom>
        </p:spPr>
        <p:txBody>
          <a:bodyPr wrap="square">
            <a:spAutoFit/>
          </a:bodyPr>
          <a:lstStyle/>
          <a:p>
            <a:r>
              <a:rPr lang="en-GB" b="1" dirty="0">
                <a:solidFill>
                  <a:srgbClr val="FF0000"/>
                </a:solidFill>
              </a:rPr>
              <a:t>Children’s Community Learning Disability Team</a:t>
            </a:r>
          </a:p>
          <a:p>
            <a:r>
              <a:rPr lang="en-GB" dirty="0"/>
              <a:t>01524 550331 </a:t>
            </a:r>
          </a:p>
          <a:p>
            <a:r>
              <a:rPr lang="en-GB" dirty="0">
                <a:hlinkClick r:id="rId3"/>
              </a:rPr>
              <a:t>LM.LDPaed@lscft.nhs.uk</a:t>
            </a:r>
            <a:r>
              <a:rPr lang="en-GB" dirty="0"/>
              <a:t> </a:t>
            </a:r>
          </a:p>
          <a:p>
            <a:r>
              <a:rPr lang="en-GB" dirty="0"/>
              <a:t>Referral by form to Referral hub by professional or parent/carer  </a:t>
            </a:r>
            <a:r>
              <a:rPr lang="en-GB" dirty="0">
                <a:hlinkClick r:id="rId4"/>
              </a:rPr>
              <a:t>LDReferralHub@lscft.nhs.uk</a:t>
            </a:r>
            <a:r>
              <a:rPr lang="en-GB" dirty="0"/>
              <a:t> </a:t>
            </a:r>
          </a:p>
        </p:txBody>
      </p:sp>
      <p:sp>
        <p:nvSpPr>
          <p:cNvPr id="4" name="Rectangle 3"/>
          <p:cNvSpPr/>
          <p:nvPr/>
        </p:nvSpPr>
        <p:spPr>
          <a:xfrm>
            <a:off x="326003" y="1864698"/>
            <a:ext cx="10980751" cy="4801314"/>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Children and young people aged 0-18</a:t>
            </a:r>
          </a:p>
          <a:p>
            <a:pPr marL="285750" indent="-285750">
              <a:buFont typeface="Arial" panose="020B0604020202020204" pitchFamily="34" charset="0"/>
              <a:buChar char="•"/>
            </a:pPr>
            <a:r>
              <a:rPr lang="en-GB" dirty="0"/>
              <a:t>Be registered at a GP practice in the Morecambe Bay area</a:t>
            </a:r>
          </a:p>
          <a:p>
            <a:pPr marL="285750" indent="-285750">
              <a:buFont typeface="Arial" panose="020B0604020202020204" pitchFamily="34" charset="0"/>
              <a:buChar char="•"/>
            </a:pPr>
            <a:r>
              <a:rPr lang="en-GB" dirty="0"/>
              <a:t>Referral by professional working with the family or parent/carer self referral. </a:t>
            </a:r>
          </a:p>
          <a:p>
            <a:pPr marL="285750" indent="-285750">
              <a:buFont typeface="Arial" panose="020B0604020202020204" pitchFamily="34" charset="0"/>
              <a:buChar char="•"/>
            </a:pPr>
            <a:r>
              <a:rPr lang="en-GB" dirty="0"/>
              <a:t>Service works in episodes of care, therefore should your child or young person have been known to us in the past parents/carers are able to self refer.</a:t>
            </a:r>
          </a:p>
          <a:p>
            <a:pPr marL="285750" indent="-285750">
              <a:buFont typeface="Arial" panose="020B0604020202020204" pitchFamily="34" charset="0"/>
              <a:buChar char="•"/>
            </a:pPr>
            <a:r>
              <a:rPr lang="en-GB" dirty="0"/>
              <a:t>Evidence of Moderate or Severe Learning Disability </a:t>
            </a:r>
          </a:p>
          <a:p>
            <a:pPr marL="285750" indent="-285750">
              <a:buFont typeface="Arial" panose="020B0604020202020204" pitchFamily="34" charset="0"/>
              <a:buChar char="•"/>
            </a:pPr>
            <a:r>
              <a:rPr lang="en-GB" dirty="0"/>
              <a:t>Need support for Behaviours that challenge, emotional literacy, Anger management, anxiety, sensory awareness, sleep, toilet training if there is a behavioural element, puberty, personal relationships and sexual health, keeping safe, family sessions. </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Groups on a range of topics including Behaviour, Sensory and Sleep</a:t>
            </a:r>
          </a:p>
          <a:p>
            <a:pPr marL="285750" indent="-285750">
              <a:buFont typeface="Arial" panose="020B0604020202020204" pitchFamily="34" charset="0"/>
              <a:buChar char="•"/>
            </a:pPr>
            <a:r>
              <a:rPr lang="en-GB" dirty="0"/>
              <a:t>1-1 nursing if needs warrant this level of intervention</a:t>
            </a:r>
          </a:p>
          <a:p>
            <a:pPr marL="285750" indent="-285750">
              <a:buFont typeface="Arial" panose="020B0604020202020204" pitchFamily="34" charset="0"/>
              <a:buChar char="•"/>
            </a:pPr>
            <a:r>
              <a:rPr lang="en-GB" dirty="0"/>
              <a:t>Learning Disability Team consists of Registered Learning Disability Nurses, Clinical Psychologists,     &amp; Occupational Therapist</a:t>
            </a:r>
          </a:p>
          <a:p>
            <a:pPr marL="285750" indent="-285750">
              <a:buFont typeface="Arial" panose="020B0604020202020204" pitchFamily="34" charset="0"/>
              <a:buChar char="•"/>
            </a:pPr>
            <a:r>
              <a:rPr lang="en-GB" dirty="0"/>
              <a:t>Support is offered as episodes of care so family wont remain open to the team unless an area of                  specific need for support is identified. </a:t>
            </a:r>
          </a:p>
        </p:txBody>
      </p:sp>
    </p:spTree>
    <p:extLst>
      <p:ext uri="{BB962C8B-B14F-4D97-AF65-F5344CB8AC3E}">
        <p14:creationId xmlns:p14="http://schemas.microsoft.com/office/powerpoint/2010/main" val="1816937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140" y="1338138"/>
            <a:ext cx="10668001" cy="1235146"/>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Request for Involvement (RFI) - Complete all sections of the LSCFT referral and Appointment Centre-RFI form</a:t>
            </a:r>
          </a:p>
          <a:p>
            <a:pPr>
              <a:lnSpc>
                <a:spcPct val="119000"/>
              </a:lnSpc>
              <a:spcAft>
                <a:spcPts val="600"/>
              </a:spcAft>
            </a:pPr>
            <a:r>
              <a:rPr lang="en-GB" kern="1400" dirty="0">
                <a:solidFill>
                  <a:srgbClr val="000000"/>
                </a:solidFill>
                <a:latin typeface="Calibri" panose="020F0502020204030204" pitchFamily="34" charset="0"/>
              </a:rPr>
              <a:t>(same RFI form for CAMHS/ CPS / ADHD— indicate which service you are requesting)</a:t>
            </a:r>
          </a:p>
          <a:p>
            <a:pPr>
              <a:lnSpc>
                <a:spcPct val="119000"/>
              </a:lnSpc>
            </a:pPr>
            <a:r>
              <a:rPr lang="en-GB" b="1" u="sng" kern="1400" dirty="0">
                <a:solidFill>
                  <a:srgbClr val="000000"/>
                </a:solidFill>
                <a:latin typeface="Calibri" panose="020F0502020204030204" pitchFamily="34" charset="0"/>
              </a:rPr>
              <a:t>Return forms to</a:t>
            </a:r>
            <a:r>
              <a:rPr lang="en-GB" kern="1400" dirty="0">
                <a:solidFill>
                  <a:srgbClr val="000000"/>
                </a:solidFill>
                <a:latin typeface="Calibri" panose="020F0502020204030204" pitchFamily="34" charset="0"/>
              </a:rPr>
              <a:t>     </a:t>
            </a:r>
            <a:r>
              <a:rPr lang="en-GB" u="sng" kern="1400" dirty="0">
                <a:solidFill>
                  <a:srgbClr val="085296"/>
                </a:solidFill>
                <a:latin typeface="Calibri" panose="020F0502020204030204" pitchFamily="34" charset="0"/>
                <a:hlinkClick r:id="rId2"/>
              </a:rPr>
              <a:t>C&amp;F.ReferralCentre@lancashircare.nhs.uk</a:t>
            </a:r>
            <a:r>
              <a:rPr lang="en-GB" kern="1400" dirty="0">
                <a:solidFill>
                  <a:srgbClr val="000000"/>
                </a:solidFill>
                <a:latin typeface="Calibri" panose="020F0502020204030204" pitchFamily="34" charset="0"/>
              </a:rPr>
              <a:t> or </a:t>
            </a:r>
            <a:r>
              <a:rPr lang="en-GB" u="sng" kern="1400" dirty="0">
                <a:solidFill>
                  <a:srgbClr val="085296"/>
                </a:solidFill>
                <a:latin typeface="Calibri" panose="020F0502020204030204" pitchFamily="34" charset="0"/>
                <a:hlinkClick r:id="rId3"/>
              </a:rPr>
              <a:t>lcn-tr.cfreferralcetre@nhs.net</a:t>
            </a:r>
            <a:r>
              <a:rPr lang="en-GB" kern="1400" dirty="0">
                <a:solidFill>
                  <a:srgbClr val="000000"/>
                </a:solidFill>
                <a:latin typeface="Calibri" panose="020F0502020204030204" pitchFamily="34" charset="0"/>
              </a:rPr>
              <a:t> </a:t>
            </a:r>
          </a:p>
        </p:txBody>
      </p:sp>
      <p:pic>
        <p:nvPicPr>
          <p:cNvPr id="3"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39833" y="254889"/>
            <a:ext cx="5669280" cy="1200329"/>
          </a:xfrm>
          <a:prstGeom prst="rect">
            <a:avLst/>
          </a:prstGeom>
          <a:noFill/>
        </p:spPr>
        <p:txBody>
          <a:bodyPr wrap="square" rtlCol="0">
            <a:spAutoFit/>
          </a:bodyPr>
          <a:lstStyle/>
          <a:p>
            <a:r>
              <a:rPr lang="en-GB" b="1" dirty="0">
                <a:solidFill>
                  <a:srgbClr val="FF0000"/>
                </a:solidFill>
              </a:rPr>
              <a:t>CAMHS/CPS (Child Psychology Service)&amp; ADHD Team </a:t>
            </a:r>
          </a:p>
          <a:p>
            <a:r>
              <a:rPr lang="en-GB" dirty="0"/>
              <a:t>Altham Meadows, Morecambe</a:t>
            </a:r>
          </a:p>
          <a:p>
            <a:r>
              <a:rPr lang="en-GB" dirty="0"/>
              <a:t>01524 550650 </a:t>
            </a:r>
          </a:p>
          <a:p>
            <a:endParaRPr lang="en-GB" dirty="0"/>
          </a:p>
        </p:txBody>
      </p:sp>
      <p:sp>
        <p:nvSpPr>
          <p:cNvPr id="5" name="Rectangle 4"/>
          <p:cNvSpPr/>
          <p:nvPr/>
        </p:nvSpPr>
        <p:spPr>
          <a:xfrm>
            <a:off x="189505" y="2608490"/>
            <a:ext cx="11359763" cy="923330"/>
          </a:xfrm>
          <a:prstGeom prst="rect">
            <a:avLst/>
          </a:prstGeom>
        </p:spPr>
        <p:txBody>
          <a:bodyPr wrap="square">
            <a:spAutoFit/>
          </a:bodyPr>
          <a:lstStyle/>
          <a:p>
            <a:r>
              <a:rPr lang="en-GB" b="1" dirty="0">
                <a:solidFill>
                  <a:schemeClr val="accent5"/>
                </a:solidFill>
              </a:rPr>
              <a:t>Advice and guidance</a:t>
            </a:r>
          </a:p>
          <a:p>
            <a:pPr marL="285750" indent="-285750">
              <a:buFont typeface="Arial" panose="020B0604020202020204" pitchFamily="34" charset="0"/>
              <a:buChar char="•"/>
            </a:pPr>
            <a:r>
              <a:rPr lang="en-GB" dirty="0"/>
              <a:t>Refer to Mental Health Champions Toolkit</a:t>
            </a:r>
          </a:p>
          <a:p>
            <a:pPr marL="285750" indent="-285750">
              <a:buFont typeface="Arial" panose="020B0604020202020204" pitchFamily="34" charset="0"/>
              <a:buChar char="•"/>
            </a:pPr>
            <a:r>
              <a:rPr lang="en-GB" dirty="0"/>
              <a:t>Contact the Primary Mental Health Workers based at CAMHS email </a:t>
            </a:r>
            <a:r>
              <a:rPr lang="en-GB" dirty="0">
                <a:hlinkClick r:id="rId5"/>
              </a:rPr>
              <a:t>PMHWLancasterandMorecambe@lscft.nhs.uk</a:t>
            </a:r>
            <a:r>
              <a:rPr lang="en-GB" dirty="0"/>
              <a:t>  </a:t>
            </a:r>
          </a:p>
        </p:txBody>
      </p:sp>
      <p:sp>
        <p:nvSpPr>
          <p:cNvPr id="6" name="Rectangle 5"/>
          <p:cNvSpPr/>
          <p:nvPr/>
        </p:nvSpPr>
        <p:spPr>
          <a:xfrm>
            <a:off x="189505" y="3656533"/>
            <a:ext cx="10441390" cy="3416320"/>
          </a:xfrm>
          <a:prstGeom prst="rect">
            <a:avLst/>
          </a:prstGeom>
        </p:spPr>
        <p:txBody>
          <a:bodyPr wrap="square">
            <a:spAutoFit/>
          </a:bodyPr>
          <a:lstStyle/>
          <a:p>
            <a:r>
              <a:rPr lang="en-GB" b="1" dirty="0">
                <a:solidFill>
                  <a:schemeClr val="accent5"/>
                </a:solidFill>
              </a:rPr>
              <a:t>ADHD Referral Criteria: (refer to Top Tips Guide) – referral is for assessment and diagnosis then medication if warranted.</a:t>
            </a:r>
          </a:p>
          <a:p>
            <a:pPr marL="285750" indent="-285750">
              <a:buFont typeface="Arial" panose="020B0604020202020204" pitchFamily="34" charset="0"/>
              <a:buChar char="•"/>
            </a:pPr>
            <a:r>
              <a:rPr lang="en-GB" dirty="0"/>
              <a:t>Children aged 6 +. Be registered at a GP practice in the Morecambe Bay area</a:t>
            </a:r>
          </a:p>
          <a:p>
            <a:pPr marL="285750" indent="-285750">
              <a:buFont typeface="Arial" panose="020B0604020202020204" pitchFamily="34" charset="0"/>
              <a:buChar char="•"/>
            </a:pPr>
            <a:r>
              <a:rPr lang="en-GB" dirty="0"/>
              <a:t>Referral by professional who knows the child/young person the best. The team need details of intention, hyperactivity, impulsivity - specific examples of each of these areas of difficulty is helpful for the team </a:t>
            </a:r>
          </a:p>
          <a:p>
            <a:pPr marL="285750" indent="-285750">
              <a:buFont typeface="Arial" panose="020B0604020202020204" pitchFamily="34" charset="0"/>
              <a:buChar char="•"/>
            </a:pPr>
            <a:r>
              <a:rPr lang="en-GB" dirty="0"/>
              <a:t>Details of emotional dysregulation is important too — behavioural and/or attention problems suggestive of ADHD, severity of the problems, how this affects the child or young person and the parents/carers, the extent to which they impact different parts of their day to day life. </a:t>
            </a:r>
          </a:p>
          <a:p>
            <a:pPr marL="285750" indent="-285750">
              <a:buFont typeface="Arial" panose="020B0604020202020204" pitchFamily="34" charset="0"/>
              <a:buChar char="•"/>
            </a:pPr>
            <a:r>
              <a:rPr lang="en-GB" dirty="0"/>
              <a:t>A period of watchful waiting has identified issues in the young person’s day to day functioning which indicates a need for further assessment—the referral should state the issues and what has been identified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42754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4667" b="34840"/>
          <a:stretch/>
        </p:blipFill>
        <p:spPr>
          <a:xfrm>
            <a:off x="135877" y="428824"/>
            <a:ext cx="1836048" cy="995309"/>
          </a:xfrm>
          <a:prstGeom prst="rect">
            <a:avLst/>
          </a:prstGeom>
        </p:spPr>
      </p:pic>
      <p:pic>
        <p:nvPicPr>
          <p:cNvPr id="3"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927" y="42066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685" y="1859340"/>
            <a:ext cx="11648661" cy="2308324"/>
          </a:xfrm>
          <a:prstGeom prst="rect">
            <a:avLst/>
          </a:prstGeom>
        </p:spPr>
        <p:txBody>
          <a:bodyPr wrap="square">
            <a:spAutoFit/>
          </a:bodyPr>
          <a:lstStyle/>
          <a:p>
            <a:r>
              <a:rPr lang="en-GB" dirty="0"/>
              <a:t>CHATS (Carers. Help. Advisory. Training. Support) is a support group for parents / carers who have children or young people experiencing emotional or mental health difficulties. </a:t>
            </a:r>
          </a:p>
          <a:p>
            <a:endParaRPr lang="en-GB" dirty="0"/>
          </a:p>
          <a:p>
            <a:r>
              <a:rPr lang="en-GB" dirty="0"/>
              <a:t>We run a local group on the second Thursday of the month 10am, at 13-17 Devonshire Road, Morecambe, LA3 1QT. We also run online support groups, please keep and eye on the events section of the Facebook group. The group was set up by parents in partnership with CAMHS for parents to get involved in helping develop children and young peoples mental health and be aware of services available</a:t>
            </a:r>
          </a:p>
          <a:p>
            <a:endParaRPr lang="en-GB" dirty="0"/>
          </a:p>
        </p:txBody>
      </p:sp>
      <p:sp>
        <p:nvSpPr>
          <p:cNvPr id="5" name="TextBox 4"/>
          <p:cNvSpPr txBox="1"/>
          <p:nvPr/>
        </p:nvSpPr>
        <p:spPr>
          <a:xfrm>
            <a:off x="4333461" y="183737"/>
            <a:ext cx="5852160" cy="1200329"/>
          </a:xfrm>
          <a:prstGeom prst="rect">
            <a:avLst/>
          </a:prstGeom>
          <a:noFill/>
        </p:spPr>
        <p:txBody>
          <a:bodyPr wrap="square" rtlCol="0">
            <a:spAutoFit/>
          </a:bodyPr>
          <a:lstStyle/>
          <a:p>
            <a:r>
              <a:rPr lang="en-GB" b="1" dirty="0">
                <a:solidFill>
                  <a:srgbClr val="FF0000"/>
                </a:solidFill>
              </a:rPr>
              <a:t>CHATS Team </a:t>
            </a:r>
          </a:p>
          <a:p>
            <a:r>
              <a:rPr lang="en-GB" b="1" dirty="0"/>
              <a:t>Email: </a:t>
            </a:r>
            <a:r>
              <a:rPr lang="en-GB" b="1" dirty="0">
                <a:solidFill>
                  <a:schemeClr val="accent5"/>
                </a:solidFill>
              </a:rPr>
              <a:t>chatsnorthwest@gmail.com</a:t>
            </a:r>
            <a:r>
              <a:rPr lang="en-GB" b="1" dirty="0"/>
              <a:t> </a:t>
            </a:r>
          </a:p>
          <a:p>
            <a:r>
              <a:rPr lang="en-GB" b="1" dirty="0"/>
              <a:t>Facebook Page</a:t>
            </a:r>
            <a:r>
              <a:rPr lang="en-GB" dirty="0"/>
              <a:t>: Facebook.com/</a:t>
            </a:r>
            <a:r>
              <a:rPr lang="en-GB" dirty="0" err="1"/>
              <a:t>morecambechats</a:t>
            </a:r>
            <a:r>
              <a:rPr lang="en-GB" dirty="0"/>
              <a:t> </a:t>
            </a:r>
          </a:p>
          <a:p>
            <a:r>
              <a:rPr lang="en-GB" b="1" dirty="0"/>
              <a:t>Facebook Group</a:t>
            </a:r>
            <a:r>
              <a:rPr lang="en-GB" dirty="0"/>
              <a:t>: Facebook.com/groups/598047137613422</a:t>
            </a:r>
          </a:p>
        </p:txBody>
      </p:sp>
      <p:sp>
        <p:nvSpPr>
          <p:cNvPr id="6" name="Rectangle 5"/>
          <p:cNvSpPr/>
          <p:nvPr/>
        </p:nvSpPr>
        <p:spPr>
          <a:xfrm>
            <a:off x="10061050" y="16199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915276"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35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2023" y="5051563"/>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667" b="34840"/>
          <a:stretch/>
        </p:blipFill>
        <p:spPr>
          <a:xfrm>
            <a:off x="135877" y="428824"/>
            <a:ext cx="1836048" cy="995309"/>
          </a:xfrm>
          <a:prstGeom prst="rect">
            <a:avLst/>
          </a:prstGeom>
        </p:spPr>
      </p:pic>
      <p:pic>
        <p:nvPicPr>
          <p:cNvPr id="1028" name="Picture 4" descr="A poster with text and images&#10;&#10;AI-generated content may be incorrect.">
            <a:extLst>
              <a:ext uri="{FF2B5EF4-FFF2-40B4-BE49-F238E27FC236}">
                <a16:creationId xmlns:a16="http://schemas.microsoft.com/office/drawing/2014/main" id="{C13CDBE9-06ED-8923-C31A-6E4015AAC4CF}"/>
              </a:ext>
            </a:extLst>
          </p:cNvPr>
          <p:cNvPicPr>
            <a:picLocks noChangeAspect="1" noChangeArrowheads="1"/>
          </p:cNvPicPr>
          <p:nvPr/>
        </p:nvPicPr>
        <p:blipFill>
          <a:blip r:embed="rId3"/>
          <a:srcRect/>
          <a:stretch/>
        </p:blipFill>
        <p:spPr bwMode="auto">
          <a:xfrm>
            <a:off x="7220207" y="23215"/>
            <a:ext cx="4778375" cy="681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text that says &quot;C·H C.HAT.S NHS 0 Lancashire &amp; C fo.ecbere HIẬP Bap Adeinory Trainine Sop South Cumbria NHS Foundation Trust Connections Meeting Join our friendly and welcoming community of parents and carers! Our monthly, semi-formal sessions offer a safe space to connect, share experiences and receive support. Get advice, tips, and encouragement from others who truly understand. No judgement, just mutual respect and understanding! The Connections Meetings will be held on the second Thursday of each month (during term-time) 10am until 12pm at More Music (13-17 Devonshire Road, West End, Morecambe, LA3 1) -&quot;">
            <a:extLst>
              <a:ext uri="{FF2B5EF4-FFF2-40B4-BE49-F238E27FC236}">
                <a16:creationId xmlns:a16="http://schemas.microsoft.com/office/drawing/2014/main" id="{EA99DBC5-1CCB-C087-3D30-4EA54F876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903" y="0"/>
            <a:ext cx="4765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88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H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46" y="322372"/>
            <a:ext cx="340995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tatic.wixstatic.com/media/f7d8da_dad6ceccbaa64b2eb7123c2b8e57d76e~mv2.jpg/v1/fill/w_600,h_337,al_c,q_80,usm_0.66_1.00_0.01,enc_auto/f7d8da_dad6ceccbaa64b2eb7123c2b8e57d76e~m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3" y="4032375"/>
            <a:ext cx="4448230" cy="2498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946" y="2433962"/>
            <a:ext cx="11526741" cy="1200329"/>
          </a:xfrm>
          <a:prstGeom prst="rect">
            <a:avLst/>
          </a:prstGeom>
        </p:spPr>
        <p:txBody>
          <a:bodyPr wrap="square">
            <a:spAutoFit/>
          </a:bodyPr>
          <a:lstStyle/>
          <a:p>
            <a:r>
              <a:rPr lang="en-GB" dirty="0"/>
              <a:t>Online and 1:1 consultancy with parents to provide information, guidance, and Support. Our whole family approach is tailored to meet each family’s individually identified difficulties and needs. Advocacy and emotional support is often provided for school issues, case meetings, and clinic appointments. Parenting Programme is designed to meet the needs of parents of children who are diagnosed or in assessment for ADHD</a:t>
            </a:r>
          </a:p>
        </p:txBody>
      </p:sp>
      <p:sp>
        <p:nvSpPr>
          <p:cNvPr id="3" name="TextBox 2"/>
          <p:cNvSpPr txBox="1"/>
          <p:nvPr/>
        </p:nvSpPr>
        <p:spPr>
          <a:xfrm>
            <a:off x="4126725" y="408007"/>
            <a:ext cx="4484535" cy="1200329"/>
          </a:xfrm>
          <a:prstGeom prst="rect">
            <a:avLst/>
          </a:prstGeom>
          <a:noFill/>
        </p:spPr>
        <p:txBody>
          <a:bodyPr wrap="square" rtlCol="0">
            <a:spAutoFit/>
          </a:bodyPr>
          <a:lstStyle/>
          <a:p>
            <a:r>
              <a:rPr lang="en-GB" b="1" dirty="0">
                <a:solidFill>
                  <a:srgbClr val="FF0000"/>
                </a:solidFill>
              </a:rPr>
              <a:t>ADHD Support Service</a:t>
            </a:r>
            <a:endParaRPr lang="en-GB" b="1" dirty="0">
              <a:solidFill>
                <a:srgbClr val="FF0000"/>
              </a:solidFill>
              <a:hlinkClick r:id="rId4"/>
            </a:endParaRPr>
          </a:p>
          <a:p>
            <a:r>
              <a:rPr lang="en-GB" dirty="0">
                <a:hlinkClick r:id="rId4"/>
              </a:rPr>
              <a:t>www.adhdnorthwest.org.uk</a:t>
            </a:r>
            <a:r>
              <a:rPr lang="en-GB" dirty="0"/>
              <a:t> </a:t>
            </a:r>
          </a:p>
          <a:p>
            <a:r>
              <a:rPr lang="en-GB" dirty="0"/>
              <a:t>01254 886 886 reception@adhdnorthwest.org.uk</a:t>
            </a:r>
          </a:p>
        </p:txBody>
      </p:sp>
    </p:spTree>
    <p:extLst>
      <p:ext uri="{BB962C8B-B14F-4D97-AF65-F5344CB8AC3E}">
        <p14:creationId xmlns:p14="http://schemas.microsoft.com/office/powerpoint/2010/main" val="339155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897" y="1302749"/>
            <a:ext cx="11423374" cy="4524315"/>
          </a:xfrm>
          <a:prstGeom prst="rect">
            <a:avLst/>
          </a:prstGeom>
        </p:spPr>
        <p:txBody>
          <a:bodyPr wrap="square">
            <a:spAutoFit/>
          </a:bodyPr>
          <a:lstStyle/>
          <a:p>
            <a:endParaRPr lang="en-GB" b="1" dirty="0">
              <a:solidFill>
                <a:schemeClr val="accent5"/>
              </a:solidFill>
            </a:endParaRPr>
          </a:p>
          <a:p>
            <a:r>
              <a:rPr lang="en-GB" b="1" dirty="0">
                <a:solidFill>
                  <a:schemeClr val="accent5"/>
                </a:solidFill>
              </a:rPr>
              <a:t>Training</a:t>
            </a:r>
          </a:p>
          <a:p>
            <a:r>
              <a:rPr lang="en-GB" b="1" dirty="0"/>
              <a:t>Demand Avoidance online workshops</a:t>
            </a:r>
            <a:r>
              <a:rPr lang="en-GB" dirty="0"/>
              <a:t>. </a:t>
            </a:r>
            <a:r>
              <a:rPr lang="en-GB" i="1" dirty="0"/>
              <a:t>Facilitated by Wendy and Lara Johnson Assistant Psychologist CAMHS </a:t>
            </a:r>
            <a:r>
              <a:rPr lang="en-GB" dirty="0"/>
              <a:t>Dates &amp; Times: 3rd October or 7th November, 10.30am-12.30pm Information and Strategies for people who work with C&amp;YP who struggle with demand avoidance. </a:t>
            </a:r>
          </a:p>
          <a:p>
            <a:endParaRPr lang="en-GB" b="1" dirty="0"/>
          </a:p>
          <a:p>
            <a:r>
              <a:rPr lang="en-GB" b="1" dirty="0"/>
              <a:t>Youth Mental health First Aid 2 day training</a:t>
            </a:r>
            <a:r>
              <a:rPr lang="en-GB" dirty="0"/>
              <a:t>. </a:t>
            </a:r>
            <a:r>
              <a:rPr lang="en-GB" i="1" dirty="0"/>
              <a:t>Facilitated by Wendy Hart &amp; Ashleigh Hutchins </a:t>
            </a:r>
            <a:r>
              <a:rPr lang="en-GB" dirty="0"/>
              <a:t>Dates: Monday 28th October &amp; Tuesday at 29th October </a:t>
            </a:r>
            <a:r>
              <a:rPr lang="en-GB" i="1" dirty="0"/>
              <a:t>Both full days must be attended 9am-5pm </a:t>
            </a:r>
            <a:r>
              <a:rPr lang="en-GB" dirty="0"/>
              <a:t>Venue: Health Innovation Centre, Lancaster University </a:t>
            </a:r>
          </a:p>
          <a:p>
            <a:endParaRPr lang="en-GB" b="1" dirty="0"/>
          </a:p>
          <a:p>
            <a:r>
              <a:rPr lang="en-GB" b="1" dirty="0"/>
              <a:t>Supporting C&amp;YP Who Are Experiencing Bereavement or Significant Loss Workshop</a:t>
            </a:r>
            <a:r>
              <a:rPr lang="en-GB" dirty="0"/>
              <a:t>. </a:t>
            </a:r>
            <a:r>
              <a:rPr lang="en-GB" i="1" dirty="0"/>
              <a:t>Facilitated by Charmaine in collaboration with CancerCare </a:t>
            </a:r>
            <a:r>
              <a:rPr lang="en-GB" dirty="0"/>
              <a:t>Date: Wednesday 6th November </a:t>
            </a:r>
            <a:r>
              <a:rPr lang="en-GB" i="1" dirty="0"/>
              <a:t>Full day – 9:30am -4:30pm </a:t>
            </a:r>
          </a:p>
          <a:p>
            <a:endParaRPr lang="en-GB" b="1" dirty="0"/>
          </a:p>
          <a:p>
            <a:r>
              <a:rPr lang="en-GB" b="1" dirty="0"/>
              <a:t>Season For Growth 2 day training</a:t>
            </a:r>
            <a:r>
              <a:rPr lang="en-GB" dirty="0"/>
              <a:t>. </a:t>
            </a:r>
            <a:r>
              <a:rPr lang="en-GB" i="1" dirty="0"/>
              <a:t>Facilitated by Wendy Hart </a:t>
            </a:r>
            <a:r>
              <a:rPr lang="en-GB" dirty="0"/>
              <a:t>Dates: Tuesday 12th November &amp; Wednesday 13th November Venue: Health Innovation Centre, Lancaster University </a:t>
            </a:r>
            <a:r>
              <a:rPr lang="en-GB" i="1" dirty="0"/>
              <a:t>Wendy can be contacted for more information on Seasons for Growth wendy.hart@lscft.nhs.uk </a:t>
            </a:r>
            <a:endParaRPr lang="en-GB" dirty="0"/>
          </a:p>
        </p:txBody>
      </p:sp>
      <p:sp>
        <p:nvSpPr>
          <p:cNvPr id="3" name="Rectangle 2"/>
          <p:cNvSpPr/>
          <p:nvPr/>
        </p:nvSpPr>
        <p:spPr>
          <a:xfrm>
            <a:off x="2380091" y="303648"/>
            <a:ext cx="6096000" cy="923330"/>
          </a:xfrm>
          <a:prstGeom prst="rect">
            <a:avLst/>
          </a:prstGeom>
        </p:spPr>
        <p:txBody>
          <a:bodyPr>
            <a:spAutoFit/>
          </a:bodyPr>
          <a:lstStyle/>
          <a:p>
            <a:pPr fontAlgn="base"/>
            <a:r>
              <a:rPr lang="en-GB" b="1" dirty="0">
                <a:solidFill>
                  <a:srgbClr val="0B463D"/>
                </a:solidFill>
                <a:latin typeface="barnardos-express"/>
              </a:rPr>
              <a:t>Mental Health Champions Network Training Offer </a:t>
            </a:r>
          </a:p>
          <a:p>
            <a:pPr fontAlgn="base"/>
            <a:r>
              <a:rPr lang="en-GB" b="1" dirty="0">
                <a:solidFill>
                  <a:srgbClr val="FF0000"/>
                </a:solidFill>
              </a:rPr>
              <a:t>Primary Mental Health Workers </a:t>
            </a:r>
            <a:r>
              <a:rPr lang="en-GB" b="1" dirty="0">
                <a:solidFill>
                  <a:srgbClr val="FF0000"/>
                </a:solidFill>
                <a:hlinkClick r:id="rId2"/>
              </a:rPr>
              <a:t>PMHW@LancasterandMorecambe@lscft.nhs.uk</a:t>
            </a:r>
            <a:r>
              <a:rPr lang="en-GB" b="1" dirty="0">
                <a:solidFill>
                  <a:srgbClr val="FF0000"/>
                </a:solidFill>
              </a:rPr>
              <a:t> </a:t>
            </a:r>
          </a:p>
        </p:txBody>
      </p:sp>
      <p:sp>
        <p:nvSpPr>
          <p:cNvPr id="4" name="Rectangle 3"/>
          <p:cNvSpPr/>
          <p:nvPr/>
        </p:nvSpPr>
        <p:spPr>
          <a:xfrm>
            <a:off x="9947081" y="3428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47081"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4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ncredible Years (@IncredibleYears) /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25" y="257507"/>
            <a:ext cx="1238250" cy="1238250"/>
          </a:xfrm>
          <a:prstGeom prst="rect">
            <a:avLst/>
          </a:prstGeom>
          <a:noFill/>
          <a:ln>
            <a:noFill/>
          </a:ln>
        </p:spPr>
      </p:pic>
      <p:sp>
        <p:nvSpPr>
          <p:cNvPr id="3" name="Rectangle 2"/>
          <p:cNvSpPr/>
          <p:nvPr/>
        </p:nvSpPr>
        <p:spPr>
          <a:xfrm>
            <a:off x="4492172" y="374900"/>
            <a:ext cx="4572315" cy="1200329"/>
          </a:xfrm>
          <a:prstGeom prst="rect">
            <a:avLst/>
          </a:prstGeom>
        </p:spPr>
        <p:txBody>
          <a:bodyPr wrap="square">
            <a:spAutoFit/>
          </a:bodyPr>
          <a:lstStyle/>
          <a:p>
            <a:r>
              <a:rPr lang="en-GB" b="1" dirty="0">
                <a:solidFill>
                  <a:srgbClr val="FF0000"/>
                </a:solidFill>
              </a:rPr>
              <a:t>The Incredible Years</a:t>
            </a:r>
          </a:p>
          <a:p>
            <a:r>
              <a:rPr lang="en-GB" dirty="0">
                <a:hlinkClick r:id="rId3"/>
              </a:rPr>
              <a:t>CAMHSCPS&amp;ADHDService@lscft.nhs.uk</a:t>
            </a:r>
            <a:r>
              <a:rPr lang="en-GB" dirty="0"/>
              <a:t>  </a:t>
            </a:r>
            <a:r>
              <a:rPr lang="en-GB" u="sng" dirty="0"/>
              <a:t> </a:t>
            </a:r>
            <a:endParaRPr lang="en-GB" dirty="0"/>
          </a:p>
          <a:p>
            <a:r>
              <a:rPr lang="en-GB" dirty="0"/>
              <a:t>Tel: 01524 550 650</a:t>
            </a:r>
          </a:p>
          <a:p>
            <a:endParaRPr lang="en-GB" b="1" dirty="0">
              <a:solidFill>
                <a:srgbClr val="FF0000"/>
              </a:solidFill>
              <a:hlinkClick r:id="rId4"/>
            </a:endParaRPr>
          </a:p>
        </p:txBody>
      </p:sp>
      <p:sp>
        <p:nvSpPr>
          <p:cNvPr id="4" name="Rectangle 3"/>
          <p:cNvSpPr/>
          <p:nvPr/>
        </p:nvSpPr>
        <p:spPr>
          <a:xfrm>
            <a:off x="217335" y="2262637"/>
            <a:ext cx="11367715" cy="2862322"/>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Parent/carers of Children and young people aged 2-10</a:t>
            </a:r>
          </a:p>
          <a:p>
            <a:pPr marL="285750" indent="-285750">
              <a:buFont typeface="Arial" panose="020B0604020202020204" pitchFamily="34" charset="0"/>
              <a:buChar char="•"/>
            </a:pPr>
            <a:r>
              <a:rPr lang="en-GB" dirty="0"/>
              <a:t>Be registered at a GP practice in the Morecambe Bay area</a:t>
            </a:r>
          </a:p>
          <a:p>
            <a:pPr marL="285750" indent="-285750">
              <a:buFont typeface="Arial" panose="020B0604020202020204" pitchFamily="34" charset="0"/>
              <a:buChar char="•"/>
            </a:pPr>
            <a:r>
              <a:rPr lang="en-GB" dirty="0"/>
              <a:t>Referral by form from professional working with the family or parent/carer self referral via phone call. </a:t>
            </a:r>
          </a:p>
          <a:p>
            <a:pPr marL="285750" indent="-285750">
              <a:buFont typeface="Arial" panose="020B0604020202020204" pitchFamily="34" charset="0"/>
              <a:buChar char="•"/>
            </a:pPr>
            <a:r>
              <a:rPr lang="en-GB" dirty="0"/>
              <a:t>Need support for Behaviours that challenge, The Incredible Years is an evidenced based programme which helps parents manage behaviour which challenges, including conditions such as ADHD. Often, these behaviours impact on the whole family, leaving everyone, including the child, feeling negatively about themselves. This course will improve your relationship with your child and increase yours, and your child’s, confidence.</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 delivery in person over 15 weeks term time only</a:t>
            </a:r>
          </a:p>
        </p:txBody>
      </p:sp>
      <p:pic>
        <p:nvPicPr>
          <p:cNvPr id="5" name="Picture 2"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147" y="374900"/>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71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51666" y="499474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31" y="218164"/>
            <a:ext cx="1122293" cy="1122293"/>
          </a:xfrm>
          <a:prstGeom prst="rect">
            <a:avLst/>
          </a:prstGeom>
        </p:spPr>
      </p:pic>
      <p:pic>
        <p:nvPicPr>
          <p:cNvPr id="1026" name="Picture 2" descr="Lancashire County Council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74" y="460222"/>
            <a:ext cx="1333500"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4424" y="205740"/>
            <a:ext cx="6378216" cy="2031325"/>
          </a:xfrm>
          <a:prstGeom prst="rect">
            <a:avLst/>
          </a:prstGeom>
          <a:noFill/>
        </p:spPr>
        <p:txBody>
          <a:bodyPr wrap="square" rtlCol="0">
            <a:spAutoFit/>
          </a:bodyPr>
          <a:lstStyle/>
          <a:p>
            <a:r>
              <a:rPr lang="en-GB" b="1" dirty="0">
                <a:solidFill>
                  <a:srgbClr val="FF0000"/>
                </a:solidFill>
              </a:rPr>
              <a:t>Break Time</a:t>
            </a:r>
            <a:endParaRPr lang="en-GB" b="1" dirty="0">
              <a:solidFill>
                <a:srgbClr val="FF0000"/>
              </a:solidFill>
              <a:hlinkClick r:id="rId4"/>
            </a:endParaRPr>
          </a:p>
          <a:p>
            <a:r>
              <a:rPr lang="en-GB" dirty="0">
                <a:hlinkClick r:id="rId5"/>
              </a:rPr>
              <a:t>www.lancashire.gov.uk/children-education-families/special-educational-needs-and-disabilities/things-to-do/break-time</a:t>
            </a:r>
            <a:r>
              <a:rPr lang="en-GB" dirty="0"/>
              <a:t>  </a:t>
            </a:r>
          </a:p>
          <a:p>
            <a:r>
              <a:rPr lang="en-GB" dirty="0"/>
              <a:t>0300 123 6720 ask for someone from Children and Family Wellbeing SEND team</a:t>
            </a:r>
          </a:p>
          <a:p>
            <a:r>
              <a:rPr lang="en-GB" dirty="0">
                <a:hlinkClick r:id="rId6"/>
              </a:rPr>
              <a:t>breaktime@lancashire.gov.uk</a:t>
            </a:r>
            <a:r>
              <a:rPr lang="en-GB" dirty="0"/>
              <a:t> </a:t>
            </a:r>
          </a:p>
          <a:p>
            <a:r>
              <a:rPr lang="en-GB" dirty="0"/>
              <a:t>Registration opens again in October Half Term 2024</a:t>
            </a:r>
          </a:p>
        </p:txBody>
      </p:sp>
      <p:sp>
        <p:nvSpPr>
          <p:cNvPr id="5" name="Rectangle 4"/>
          <p:cNvSpPr/>
          <p:nvPr/>
        </p:nvSpPr>
        <p:spPr>
          <a:xfrm>
            <a:off x="245330" y="2479036"/>
            <a:ext cx="11641869" cy="3693319"/>
          </a:xfrm>
          <a:prstGeom prst="rect">
            <a:avLst/>
          </a:prstGeom>
        </p:spPr>
        <p:txBody>
          <a:bodyPr wrap="square">
            <a:spAutoFit/>
          </a:bodyPr>
          <a:lstStyle/>
          <a:p>
            <a:r>
              <a:rPr lang="en-GB" b="1" dirty="0">
                <a:solidFill>
                  <a:schemeClr val="accent5"/>
                </a:solidFill>
              </a:rPr>
              <a:t>Criteria: </a:t>
            </a:r>
            <a:endParaRPr lang="en-GB" dirty="0">
              <a:solidFill>
                <a:srgbClr val="212529"/>
              </a:solidFill>
            </a:endParaRPr>
          </a:p>
          <a:p>
            <a:pPr>
              <a:buFont typeface="Arial" panose="020B0604020202020204" pitchFamily="34" charset="0"/>
              <a:buChar char="•"/>
            </a:pPr>
            <a:r>
              <a:rPr lang="en-GB" dirty="0">
                <a:solidFill>
                  <a:srgbClr val="212529"/>
                </a:solidFill>
              </a:rPr>
              <a:t>Children will be able to access Break Time from the start of the academic year (September) in which they turn age 5 to the end of the academic year (July) in which they turn 18. </a:t>
            </a:r>
          </a:p>
          <a:p>
            <a:pPr>
              <a:buFont typeface="Arial" panose="020B0604020202020204" pitchFamily="34" charset="0"/>
              <a:buChar char="•"/>
            </a:pPr>
            <a:r>
              <a:rPr lang="en-GB" dirty="0"/>
              <a:t>A child or young person has special educational needs and/or disabilities meaning they are unable to access universal services and activities; and the parent and carers are in receipt of child benefit for that child or young person.</a:t>
            </a:r>
          </a:p>
          <a:p>
            <a:pPr>
              <a:buFont typeface="Arial" panose="020B0604020202020204" pitchFamily="34" charset="0"/>
              <a:buChar char="•"/>
            </a:pPr>
            <a:r>
              <a:rPr lang="en-GB" dirty="0"/>
              <a:t>Children will live in Lancashire (excluding Blackburn with </a:t>
            </a:r>
            <a:r>
              <a:rPr lang="en-GB" dirty="0" err="1"/>
              <a:t>Darwen</a:t>
            </a:r>
            <a:r>
              <a:rPr lang="en-GB" dirty="0"/>
              <a:t> and Blackpool council areas).</a:t>
            </a:r>
          </a:p>
          <a:p>
            <a:pPr>
              <a:buFont typeface="Arial" panose="020B0604020202020204" pitchFamily="34" charset="0"/>
              <a:buChar char="•"/>
            </a:pPr>
            <a:r>
              <a:rPr lang="en-GB" dirty="0">
                <a:solidFill>
                  <a:srgbClr val="212529"/>
                </a:solidFill>
              </a:rPr>
              <a:t>Break Time short break activities provide a range of activities and groups for children and young people with special educational needs and/or disabilities who meet the criteria to attend and who do not receive short breaks following a social care assessment of need.</a:t>
            </a:r>
          </a:p>
          <a:p>
            <a:pPr>
              <a:buFont typeface="Arial" panose="020B0604020202020204" pitchFamily="34" charset="0"/>
              <a:buChar char="•"/>
            </a:pPr>
            <a:r>
              <a:rPr lang="en-GB" dirty="0">
                <a:solidFill>
                  <a:srgbClr val="212529"/>
                </a:solidFill>
              </a:rPr>
              <a:t>Each eligible child or young person can access up to </a:t>
            </a:r>
            <a:r>
              <a:rPr lang="en-GB" b="1" dirty="0">
                <a:solidFill>
                  <a:srgbClr val="212529"/>
                </a:solidFill>
              </a:rPr>
              <a:t>78 hours of Break Time activities and groups each year </a:t>
            </a:r>
            <a:r>
              <a:rPr lang="en-GB" dirty="0">
                <a:solidFill>
                  <a:srgbClr val="212529"/>
                </a:solidFill>
              </a:rPr>
              <a:t>which can be used between one or two Break Time providers.</a:t>
            </a:r>
          </a:p>
          <a:p>
            <a:pPr>
              <a:buFont typeface="Arial" panose="020B0604020202020204" pitchFamily="34" charset="0"/>
              <a:buChar char="•"/>
            </a:pPr>
            <a:r>
              <a:rPr lang="en-GB" dirty="0">
                <a:solidFill>
                  <a:srgbClr val="212529"/>
                </a:solidFill>
              </a:rPr>
              <a:t>There will be a minimum contribution from parents and carers towards Break Time activities and groups of £2 per hour. This is in addition to any specific costs for activities, entrance fees or transport costs to activities. </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6905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86838" y="5017273"/>
            <a:ext cx="2091193" cy="1566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sp>
        <p:nvSpPr>
          <p:cNvPr id="3" name="Rectangle 2"/>
          <p:cNvSpPr/>
          <p:nvPr/>
        </p:nvSpPr>
        <p:spPr>
          <a:xfrm>
            <a:off x="2496395" y="327192"/>
            <a:ext cx="4572315" cy="1477328"/>
          </a:xfrm>
          <a:prstGeom prst="rect">
            <a:avLst/>
          </a:prstGeom>
        </p:spPr>
        <p:txBody>
          <a:bodyPr wrap="square">
            <a:spAutoFit/>
          </a:bodyPr>
          <a:lstStyle/>
          <a:p>
            <a:r>
              <a:rPr lang="en-GB" b="1" dirty="0">
                <a:solidFill>
                  <a:srgbClr val="FF0000"/>
                </a:solidFill>
              </a:rPr>
              <a:t>Unique Kidz and Co</a:t>
            </a:r>
          </a:p>
          <a:p>
            <a:r>
              <a:rPr lang="en-GB" b="1" dirty="0">
                <a:solidFill>
                  <a:srgbClr val="FF0000"/>
                </a:solidFill>
                <a:hlinkClick r:id="rId3"/>
              </a:rPr>
              <a:t>www.uniquekidzandco.org.uk</a:t>
            </a:r>
            <a:r>
              <a:rPr lang="en-GB" b="1" dirty="0">
                <a:solidFill>
                  <a:srgbClr val="FF0000"/>
                </a:solidFill>
              </a:rPr>
              <a:t> </a:t>
            </a:r>
          </a:p>
          <a:p>
            <a:r>
              <a:rPr lang="en-GB" dirty="0">
                <a:hlinkClick r:id="rId4"/>
              </a:rPr>
              <a:t>info@uniquekidzandco.org.uk</a:t>
            </a:r>
            <a:r>
              <a:rPr lang="en-GB" dirty="0"/>
              <a:t> </a:t>
            </a:r>
          </a:p>
          <a:p>
            <a:r>
              <a:rPr lang="en-GB" dirty="0"/>
              <a:t>Tel: 01524 831132</a:t>
            </a:r>
          </a:p>
          <a:p>
            <a:r>
              <a:rPr lang="en-GB" dirty="0"/>
              <a:t>Woodhill Lane, Morecambe, LA4 4NW</a:t>
            </a:r>
          </a:p>
        </p:txBody>
      </p:sp>
      <p:sp>
        <p:nvSpPr>
          <p:cNvPr id="4" name="TextBox 3"/>
          <p:cNvSpPr txBox="1"/>
          <p:nvPr/>
        </p:nvSpPr>
        <p:spPr>
          <a:xfrm>
            <a:off x="128506" y="1741336"/>
            <a:ext cx="11710986" cy="4801314"/>
          </a:xfrm>
          <a:prstGeom prst="rect">
            <a:avLst/>
          </a:prstGeom>
          <a:noFill/>
        </p:spPr>
        <p:txBody>
          <a:bodyPr wrap="square" rtlCol="0">
            <a:spAutoFit/>
          </a:bodyPr>
          <a:lstStyle/>
          <a:p>
            <a:r>
              <a:rPr lang="en-GB" b="1" dirty="0">
                <a:solidFill>
                  <a:schemeClr val="accent5"/>
                </a:solidFill>
              </a:rPr>
              <a:t>Afterschool Club</a:t>
            </a:r>
          </a:p>
          <a:p>
            <a:r>
              <a:rPr lang="en-GB" dirty="0"/>
              <a:t>After School Club is open 3:15pm to 6pm every weekday during term time for children aged 5 to 19 years old. We have two disabled access minibuses that collect children from the two local special schools and transport to our building or you can drop your children off with us yourself. Please get in touch for more information.</a:t>
            </a:r>
          </a:p>
          <a:p>
            <a:r>
              <a:rPr lang="en-GB" dirty="0"/>
              <a:t>We are an approved Breaktime provider for our Afterschool Club and have 3 spaces available each evening. If you are a Breaktime member and would like to use your Breaktime hours for our Afterschool Club please get in touch.</a:t>
            </a:r>
          </a:p>
          <a:p>
            <a:endParaRPr lang="en-GB" b="1" dirty="0">
              <a:solidFill>
                <a:schemeClr val="accent5"/>
              </a:solidFill>
            </a:endParaRPr>
          </a:p>
          <a:p>
            <a:r>
              <a:rPr lang="en-GB" b="1" dirty="0">
                <a:solidFill>
                  <a:schemeClr val="accent5"/>
                </a:solidFill>
              </a:rPr>
              <a:t>Holiday Club </a:t>
            </a:r>
          </a:p>
          <a:p>
            <a:r>
              <a:rPr lang="en-GB" dirty="0"/>
              <a:t>Also for children aged 5 to 19 years old, our Holiday Club provides a wide range of activities every weekday during school holidays (including Christmas!). </a:t>
            </a:r>
          </a:p>
          <a:p>
            <a:endParaRPr lang="en-GB" b="1" dirty="0">
              <a:solidFill>
                <a:schemeClr val="accent5"/>
              </a:solidFill>
            </a:endParaRPr>
          </a:p>
          <a:p>
            <a:r>
              <a:rPr lang="en-GB" b="1" dirty="0">
                <a:solidFill>
                  <a:schemeClr val="accent5"/>
                </a:solidFill>
              </a:rPr>
              <a:t>Siblings Group </a:t>
            </a:r>
          </a:p>
          <a:p>
            <a:r>
              <a:rPr lang="en-GB" dirty="0"/>
              <a:t>We understand how difficult it can be for siblings to find the support they need so we have a Siblings Group with regular meetings . Open to all young people who have a disabled sibling, the group meets twice every month.</a:t>
            </a:r>
          </a:p>
          <a:p>
            <a:r>
              <a:rPr lang="en-GB" dirty="0"/>
              <a:t>Our group provides a place for young people to come and have the space they may need with friends and staff who understand and can relate to their experiences. The group is all about the activities that the young people want to do – so far trips out have included going out for dinner, watching a show at the theatre and a night at Blackpool Illuminations!</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916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7464" y="1486191"/>
            <a:ext cx="11791785" cy="5078313"/>
          </a:xfrm>
          <a:prstGeom prst="rect">
            <a:avLst/>
          </a:prstGeom>
        </p:spPr>
        <p:txBody>
          <a:bodyPr wrap="square">
            <a:spAutoFit/>
          </a:bodyPr>
          <a:lstStyle/>
          <a:p>
            <a:r>
              <a:rPr lang="en-GB" b="1" dirty="0">
                <a:solidFill>
                  <a:schemeClr val="accent5"/>
                </a:solidFill>
              </a:rPr>
              <a:t>Stay and Play </a:t>
            </a:r>
          </a:p>
          <a:p>
            <a:r>
              <a:rPr lang="en-GB" dirty="0"/>
              <a:t>Our Stay and Play Sessions are open for both disabled children and their siblings, aged 0 to 5 years old. With a calm and fun atmosphere, both you and your children are sure to have fun!</a:t>
            </a:r>
          </a:p>
          <a:p>
            <a:r>
              <a:rPr lang="en-GB" dirty="0"/>
              <a:t>Led and supervised by our highly qualified Play Workers, your children will learn play skills with a small group. The sessions are on Wednesdays and Thursdays, focusing on different aspects, such as social and motor skills, that are vital for children to acquire.</a:t>
            </a:r>
          </a:p>
          <a:p>
            <a:r>
              <a:rPr lang="en-GB" b="1" dirty="0"/>
              <a:t>Wednesday Stay and Play Session (10:00 – 12:00)</a:t>
            </a:r>
            <a:endParaRPr lang="en-GB" dirty="0"/>
          </a:p>
          <a:p>
            <a:r>
              <a:rPr lang="en-GB" dirty="0"/>
              <a:t>This session provides a chance for an informal meeting with other parents. Come along to have a chat with people who can relate to your experiences whilst you enjoy a nice cup of tea and watch your children play.</a:t>
            </a:r>
          </a:p>
          <a:p>
            <a:r>
              <a:rPr lang="en-GB" b="1" dirty="0"/>
              <a:t>Thursday Sensory Session (12:00 – 2:00)</a:t>
            </a:r>
            <a:endParaRPr lang="en-GB" dirty="0"/>
          </a:p>
          <a:p>
            <a:r>
              <a:rPr lang="en-GB" dirty="0"/>
              <a:t>Hands on and interactive, this session gives parents or carers time to spend with their children in our sensory room that helps to develop essential skills.</a:t>
            </a:r>
          </a:p>
          <a:p>
            <a:endParaRPr lang="en-GB" dirty="0"/>
          </a:p>
          <a:p>
            <a:r>
              <a:rPr lang="en-GB" b="1" dirty="0">
                <a:solidFill>
                  <a:schemeClr val="accent5"/>
                </a:solidFill>
              </a:rPr>
              <a:t>Unique Toyz Lending Library </a:t>
            </a:r>
          </a:p>
          <a:p>
            <a:r>
              <a:rPr lang="en-GB" dirty="0"/>
              <a:t>Unique Toyz is a fully funded Toy Library for children up to the age of 18 who have disabilities and or additional needs in the Lancaster, Morecambe and the surrounding areas! You do not need to use any of Unique Kidz and Co.’s other services to become a member of the Toy Library. It is free to join the Toy Library. You will need to complete a membership form and read the terms and conditions before borrowing your first item.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993" y="-20169"/>
            <a:ext cx="1486191" cy="1486191"/>
          </a:xfrm>
          <a:prstGeom prst="rect">
            <a:avLst/>
          </a:prstGeom>
        </p:spPr>
      </p:pic>
      <p:sp>
        <p:nvSpPr>
          <p:cNvPr id="5" name="Rectangle 4"/>
          <p:cNvSpPr/>
          <p:nvPr/>
        </p:nvSpPr>
        <p:spPr>
          <a:xfrm>
            <a:off x="3838450" y="207923"/>
            <a:ext cx="4572315" cy="1477328"/>
          </a:xfrm>
          <a:prstGeom prst="rect">
            <a:avLst/>
          </a:prstGeom>
        </p:spPr>
        <p:txBody>
          <a:bodyPr wrap="square">
            <a:spAutoFit/>
          </a:bodyPr>
          <a:lstStyle/>
          <a:p>
            <a:r>
              <a:rPr lang="en-GB" b="1" dirty="0">
                <a:solidFill>
                  <a:srgbClr val="FF0000"/>
                </a:solidFill>
              </a:rPr>
              <a:t>Unique Toyz </a:t>
            </a:r>
          </a:p>
          <a:p>
            <a:r>
              <a:rPr lang="en-GB" b="1" dirty="0">
                <a:solidFill>
                  <a:srgbClr val="FF0000"/>
                </a:solidFill>
                <a:hlinkClick r:id="rId4"/>
              </a:rPr>
              <a:t>www.uniquekidzandco.org.uk/toy-library</a:t>
            </a:r>
            <a:r>
              <a:rPr lang="en-GB" b="1" dirty="0">
                <a:solidFill>
                  <a:srgbClr val="FF0000"/>
                </a:solidFill>
              </a:rPr>
              <a:t>  </a:t>
            </a:r>
          </a:p>
          <a:p>
            <a:r>
              <a:rPr lang="en-GB" dirty="0">
                <a:hlinkClick r:id="rId5"/>
              </a:rPr>
              <a:t>uniquetoyz01@gmail.com</a:t>
            </a:r>
            <a:r>
              <a:rPr lang="en-GB" dirty="0"/>
              <a:t>  </a:t>
            </a:r>
          </a:p>
          <a:p>
            <a:r>
              <a:rPr lang="en-GB" dirty="0"/>
              <a:t>Tel: 01524 831132</a:t>
            </a:r>
          </a:p>
          <a:p>
            <a:r>
              <a:rPr lang="en-GB" dirty="0"/>
              <a:t>Woodhill Lane, Morecambe, LA4 4NW</a:t>
            </a: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622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276" y="-6584"/>
            <a:ext cx="1452438" cy="1452438"/>
          </a:xfrm>
          <a:prstGeom prst="rect">
            <a:avLst/>
          </a:prstGeom>
        </p:spPr>
      </p:pic>
      <p:sp>
        <p:nvSpPr>
          <p:cNvPr id="4" name="Rectangle 3"/>
          <p:cNvSpPr/>
          <p:nvPr/>
        </p:nvSpPr>
        <p:spPr>
          <a:xfrm>
            <a:off x="3838450" y="207923"/>
            <a:ext cx="4572315" cy="1477328"/>
          </a:xfrm>
          <a:prstGeom prst="rect">
            <a:avLst/>
          </a:prstGeom>
        </p:spPr>
        <p:txBody>
          <a:bodyPr wrap="square">
            <a:spAutoFit/>
          </a:bodyPr>
          <a:lstStyle/>
          <a:p>
            <a:r>
              <a:rPr lang="en-GB" b="1" dirty="0">
                <a:solidFill>
                  <a:srgbClr val="FF0000"/>
                </a:solidFill>
              </a:rPr>
              <a:t>4Ever Unique</a:t>
            </a:r>
          </a:p>
          <a:p>
            <a:r>
              <a:rPr lang="en-GB" b="1" dirty="0">
                <a:solidFill>
                  <a:srgbClr val="FF0000"/>
                </a:solidFill>
              </a:rPr>
              <a:t>www.uniquekidzandco.org.uk/4ever-unique  </a:t>
            </a:r>
          </a:p>
          <a:p>
            <a:r>
              <a:rPr lang="en-GB" dirty="0">
                <a:solidFill>
                  <a:srgbClr val="3B3B3B"/>
                </a:solidFill>
                <a:latin typeface="Muli"/>
                <a:hlinkClick r:id="rId4"/>
              </a:rPr>
              <a:t>4ever@uniquekidzandco.org.uk</a:t>
            </a:r>
            <a:r>
              <a:rPr lang="en-GB" dirty="0">
                <a:solidFill>
                  <a:srgbClr val="3B3B3B"/>
                </a:solidFill>
                <a:latin typeface="Muli"/>
              </a:rPr>
              <a:t>  </a:t>
            </a:r>
          </a:p>
          <a:p>
            <a:r>
              <a:rPr lang="en-GB" dirty="0"/>
              <a:t>Tel: 01524 831132</a:t>
            </a:r>
          </a:p>
          <a:p>
            <a:r>
              <a:rPr lang="en-GB" dirty="0"/>
              <a:t>Woodhill Lane, Morecambe, LA4 4NW</a:t>
            </a:r>
          </a:p>
        </p:txBody>
      </p:sp>
      <p:sp>
        <p:nvSpPr>
          <p:cNvPr id="5" name="Rectangle 4"/>
          <p:cNvSpPr/>
          <p:nvPr/>
        </p:nvSpPr>
        <p:spPr>
          <a:xfrm>
            <a:off x="231873" y="2523922"/>
            <a:ext cx="11528106" cy="3416320"/>
          </a:xfrm>
          <a:prstGeom prst="rect">
            <a:avLst/>
          </a:prstGeom>
        </p:spPr>
        <p:txBody>
          <a:bodyPr wrap="square">
            <a:spAutoFit/>
          </a:bodyPr>
          <a:lstStyle/>
          <a:p>
            <a:r>
              <a:rPr lang="en-GB" b="1" dirty="0">
                <a:solidFill>
                  <a:schemeClr val="accent5"/>
                </a:solidFill>
              </a:rPr>
              <a:t>4Ever Unique</a:t>
            </a:r>
          </a:p>
          <a:p>
            <a:r>
              <a:rPr lang="en-GB" dirty="0">
                <a:solidFill>
                  <a:srgbClr val="3B3B3B"/>
                </a:solidFill>
              </a:rPr>
              <a:t>Our Daytime Support Service is a safe place for you to meet, make friends, experience new things and be yourself.</a:t>
            </a:r>
          </a:p>
          <a:p>
            <a:r>
              <a:rPr lang="en-GB" dirty="0">
                <a:solidFill>
                  <a:srgbClr val="3B3B3B"/>
                </a:solidFill>
              </a:rPr>
              <a:t>We are open five days a week between 9am and 6pm, 52 weeks of the year (excluding bank holidays). We also offer regular evening and weekend social sessions that young adults can attend.</a:t>
            </a:r>
          </a:p>
          <a:p>
            <a:r>
              <a:rPr lang="en-GB" dirty="0">
                <a:solidFill>
                  <a:srgbClr val="3B3B3B"/>
                </a:solidFill>
              </a:rPr>
              <a:t>Our disabled access minibus collects students from Beaumont College and the </a:t>
            </a:r>
            <a:r>
              <a:rPr lang="en-GB" dirty="0" err="1">
                <a:solidFill>
                  <a:srgbClr val="3B3B3B"/>
                </a:solidFill>
              </a:rPr>
              <a:t>Grizedale</a:t>
            </a:r>
            <a:r>
              <a:rPr lang="en-GB" dirty="0">
                <a:solidFill>
                  <a:srgbClr val="3B3B3B"/>
                </a:solidFill>
              </a:rPr>
              <a:t> Centre who would like to attend. If you would like more information please contact Sally Nelson by emailing </a:t>
            </a:r>
            <a:r>
              <a:rPr lang="en-GB" dirty="0">
                <a:solidFill>
                  <a:srgbClr val="3B3B3B"/>
                </a:solidFill>
                <a:hlinkClick r:id="rId4"/>
              </a:rPr>
              <a:t>4ever@uniquekidzandco.org.uk</a:t>
            </a:r>
            <a:r>
              <a:rPr lang="en-GB" dirty="0">
                <a:solidFill>
                  <a:srgbClr val="3B3B3B"/>
                </a:solidFill>
              </a:rPr>
              <a:t>.</a:t>
            </a:r>
          </a:p>
          <a:p>
            <a:endParaRPr lang="en-GB" dirty="0"/>
          </a:p>
          <a:p>
            <a:r>
              <a:rPr lang="en-GB" dirty="0"/>
              <a:t>We like to offer a wide range of activities at 4EVer Unique and are always looking at changing and developing our timetable to offer as much choice as possible to the young adults who attend. At the moment, our weekly timetable includes: equestrian training, gym sessions, network wheels at Salt Ayre, volunteering at a local charity shop, travel training and swimming. This is all on top of our regular in house activities that include baking/cooking, gardening, arts and crafts, sensory sessions and lots more!</a:t>
            </a:r>
            <a:endParaRPr lang="en-GB" b="0" i="0" dirty="0">
              <a:solidFill>
                <a:srgbClr val="3B3B3B"/>
              </a:solidFill>
              <a:effectLst/>
            </a:endParaRP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2643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976" y="271533"/>
            <a:ext cx="4715437" cy="1477328"/>
          </a:xfrm>
          <a:prstGeom prst="rect">
            <a:avLst/>
          </a:prstGeom>
        </p:spPr>
        <p:txBody>
          <a:bodyPr wrap="square">
            <a:spAutoFit/>
          </a:bodyPr>
          <a:lstStyle/>
          <a:p>
            <a:r>
              <a:rPr lang="en-GB" b="1" dirty="0">
                <a:solidFill>
                  <a:srgbClr val="FF0000"/>
                </a:solidFill>
              </a:rPr>
              <a:t>Bee Unique Autism </a:t>
            </a:r>
          </a:p>
          <a:p>
            <a:r>
              <a:rPr lang="en-GB" dirty="0">
                <a:hlinkClick r:id="rId2"/>
              </a:rPr>
              <a:t>www.beeuniquecharity.co.uk</a:t>
            </a:r>
            <a:r>
              <a:rPr lang="en-GB" dirty="0"/>
              <a:t> </a:t>
            </a:r>
          </a:p>
          <a:p>
            <a:r>
              <a:rPr lang="en-GB" dirty="0"/>
              <a:t>Bookwhen.com/</a:t>
            </a:r>
            <a:r>
              <a:rPr lang="en-GB" dirty="0" err="1"/>
              <a:t>beeunique</a:t>
            </a:r>
            <a:r>
              <a:rPr lang="en-GB" dirty="0"/>
              <a:t> (events booking site) </a:t>
            </a:r>
          </a:p>
          <a:p>
            <a:r>
              <a:rPr lang="en-GB" dirty="0">
                <a:hlinkClick r:id="rId3"/>
              </a:rPr>
              <a:t>beeuniquecharity@gmail.com</a:t>
            </a:r>
            <a:r>
              <a:rPr lang="en-GB" dirty="0"/>
              <a:t> </a:t>
            </a:r>
          </a:p>
          <a:p>
            <a:endParaRPr lang="en-GB" b="1" dirty="0">
              <a:solidFill>
                <a:srgbClr val="FF0000"/>
              </a:solidFill>
              <a:hlinkClick r:id="rId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11" y="271533"/>
            <a:ext cx="1746696" cy="1320419"/>
          </a:xfrm>
          <a:prstGeom prst="rect">
            <a:avLst/>
          </a:prstGeom>
        </p:spPr>
      </p:pic>
      <p:sp>
        <p:nvSpPr>
          <p:cNvPr id="4" name="TextBox 3"/>
          <p:cNvSpPr txBox="1"/>
          <p:nvPr/>
        </p:nvSpPr>
        <p:spPr>
          <a:xfrm>
            <a:off x="341906" y="2107095"/>
            <a:ext cx="6337190" cy="3693319"/>
          </a:xfrm>
          <a:prstGeom prst="rect">
            <a:avLst/>
          </a:prstGeom>
          <a:noFill/>
        </p:spPr>
        <p:txBody>
          <a:bodyPr wrap="square" rtlCol="0">
            <a:spAutoFit/>
          </a:bodyPr>
          <a:lstStyle/>
          <a:p>
            <a:r>
              <a:rPr lang="en-GB" dirty="0"/>
              <a:t>Charity set up to run activities, awareness events and training for families who have Autistic children. A non profit organisation to support SEN families. We are an award winning West Cumbria Based Charity. All SEN families welcome &amp; you do not need an official diagnosis to attend sessions.</a:t>
            </a:r>
          </a:p>
          <a:p>
            <a:endParaRPr lang="en-GB" dirty="0"/>
          </a:p>
          <a:p>
            <a:r>
              <a:rPr lang="en-GB" dirty="0"/>
              <a:t>Activities on offer across Cumbria and Lancashire check the </a:t>
            </a:r>
            <a:r>
              <a:rPr lang="en-GB" dirty="0" err="1"/>
              <a:t>bookwhen</a:t>
            </a:r>
            <a:r>
              <a:rPr lang="en-GB" dirty="0"/>
              <a:t> link for details. </a:t>
            </a:r>
          </a:p>
          <a:p>
            <a:endParaRPr lang="en-GB" dirty="0"/>
          </a:p>
          <a:p>
            <a:r>
              <a:rPr lang="en-GB" dirty="0"/>
              <a:t>Coffee mornings to meet other parent carers run monthly. No need to book just turn up. </a:t>
            </a:r>
          </a:p>
          <a:p>
            <a:endParaRPr lang="en-GB" dirty="0"/>
          </a:p>
          <a:p>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20462" y="340492"/>
            <a:ext cx="5071538" cy="647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10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29488" y="0"/>
            <a:ext cx="9658951" cy="6858000"/>
          </a:xfrm>
          <a:prstGeom prst="rect">
            <a:avLst/>
          </a:prstGeom>
        </p:spPr>
      </p:pic>
      <p:sp>
        <p:nvSpPr>
          <p:cNvPr id="3" name="Rectangle 2"/>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907325" y="2289976"/>
            <a:ext cx="2130949" cy="1384995"/>
          </a:xfrm>
          <a:prstGeom prst="rect">
            <a:avLst/>
          </a:prstGeom>
          <a:noFill/>
        </p:spPr>
        <p:txBody>
          <a:bodyPr wrap="square" rtlCol="0">
            <a:spAutoFit/>
          </a:bodyPr>
          <a:lstStyle/>
          <a:p>
            <a:r>
              <a:rPr lang="en-GB" sz="1400" dirty="0"/>
              <a:t>If there are other groups or services you think should be included on this guide please email </a:t>
            </a:r>
            <a:r>
              <a:rPr lang="en-GB" sz="1400" dirty="0">
                <a:hlinkClick r:id="rId3"/>
              </a:rPr>
              <a:t>LMChildAutism@lscft.nhs.uk</a:t>
            </a:r>
            <a:r>
              <a:rPr lang="en-GB" sz="1400" dirty="0"/>
              <a:t> </a:t>
            </a:r>
          </a:p>
        </p:txBody>
      </p:sp>
    </p:spTree>
    <p:extLst>
      <p:ext uri="{BB962C8B-B14F-4D97-AF65-F5344CB8AC3E}">
        <p14:creationId xmlns:p14="http://schemas.microsoft.com/office/powerpoint/2010/main" val="1379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rnardo's Young People &amp; Families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5" y="436926"/>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70810" y="794199"/>
            <a:ext cx="7410450" cy="646331"/>
          </a:xfrm>
          <a:prstGeom prst="rect">
            <a:avLst/>
          </a:prstGeom>
        </p:spPr>
        <p:txBody>
          <a:bodyPr wrap="square">
            <a:spAutoFit/>
          </a:bodyPr>
          <a:lstStyle/>
          <a:p>
            <a:pPr fontAlgn="base"/>
            <a:r>
              <a:rPr lang="en-GB" b="1" dirty="0">
                <a:solidFill>
                  <a:srgbClr val="0B463D"/>
                </a:solidFill>
                <a:latin typeface="barnardos-express"/>
              </a:rPr>
              <a:t>Moving Mindsets - Morecambe Bay Mental Health Support Teams</a:t>
            </a:r>
          </a:p>
          <a:p>
            <a:pPr fontAlgn="base"/>
            <a:r>
              <a:rPr lang="en-GB" i="0" dirty="0">
                <a:solidFill>
                  <a:srgbClr val="0B463D"/>
                </a:solidFill>
                <a:effectLst/>
                <a:latin typeface="barnardos-express"/>
                <a:hlinkClick r:id="rId3"/>
              </a:rPr>
              <a:t>morecambemhst@barnardos.org.uk</a:t>
            </a:r>
            <a:r>
              <a:rPr lang="en-GB" i="0" dirty="0">
                <a:solidFill>
                  <a:srgbClr val="0B463D"/>
                </a:solidFill>
                <a:effectLst/>
                <a:latin typeface="barnardos-express"/>
              </a:rPr>
              <a:t> </a:t>
            </a:r>
          </a:p>
        </p:txBody>
      </p:sp>
      <p:sp>
        <p:nvSpPr>
          <p:cNvPr id="4" name="TextBox 3"/>
          <p:cNvSpPr txBox="1"/>
          <p:nvPr/>
        </p:nvSpPr>
        <p:spPr>
          <a:xfrm>
            <a:off x="375285" y="2457450"/>
            <a:ext cx="10938510" cy="2585323"/>
          </a:xfrm>
          <a:prstGeom prst="rect">
            <a:avLst/>
          </a:prstGeom>
          <a:noFill/>
        </p:spPr>
        <p:txBody>
          <a:bodyPr wrap="square" rtlCol="0">
            <a:spAutoFit/>
          </a:bodyPr>
          <a:lstStyle/>
          <a:p>
            <a:r>
              <a:rPr lang="en-GB" dirty="0">
                <a:hlinkClick r:id="rId4"/>
              </a:rPr>
              <a:t>www.barnardos.org.uk/get-support/services/moving-mindsets-morecambe-bay-mental-health-support-teams</a:t>
            </a:r>
            <a:endParaRPr lang="en-GB" dirty="0"/>
          </a:p>
          <a:p>
            <a:endParaRPr lang="en-GB" dirty="0"/>
          </a:p>
          <a:p>
            <a:r>
              <a:rPr lang="en-GB" dirty="0"/>
              <a:t>Referral form on website link above </a:t>
            </a:r>
          </a:p>
          <a:p>
            <a:endParaRPr lang="en-GB" dirty="0"/>
          </a:p>
          <a:p>
            <a:r>
              <a:rPr lang="en-GB" b="1" dirty="0">
                <a:solidFill>
                  <a:schemeClr val="accent5"/>
                </a:solidFill>
              </a:rPr>
              <a:t>Service offer:</a:t>
            </a:r>
          </a:p>
          <a:p>
            <a:r>
              <a:rPr lang="en-GB" dirty="0"/>
              <a:t>Low mood, general anxiety, Irritability/Anger, Panic management, Mild obsessive – compulsive difficulties, social anxiety, Emotional regulation, negative thinking, relationships, Mindfulness, group support, individual support ad much more. </a:t>
            </a:r>
          </a:p>
          <a:p>
            <a:r>
              <a:rPr lang="en-GB" dirty="0"/>
              <a:t> </a:t>
            </a:r>
          </a:p>
        </p:txBody>
      </p:sp>
    </p:spTree>
    <p:extLst>
      <p:ext uri="{BB962C8B-B14F-4D97-AF65-F5344CB8AC3E}">
        <p14:creationId xmlns:p14="http://schemas.microsoft.com/office/powerpoint/2010/main" val="37830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5923" y="359434"/>
            <a:ext cx="8658076" cy="2031325"/>
          </a:xfrm>
          <a:prstGeom prst="rect">
            <a:avLst/>
          </a:prstGeom>
        </p:spPr>
        <p:txBody>
          <a:bodyPr wrap="none">
            <a:spAutoFit/>
          </a:bodyPr>
          <a:lstStyle/>
          <a:p>
            <a:pPr fontAlgn="base"/>
            <a:r>
              <a:rPr lang="en-GB" b="1" dirty="0">
                <a:solidFill>
                  <a:srgbClr val="0B463D"/>
                </a:solidFill>
                <a:latin typeface="barnardos-express"/>
              </a:rPr>
              <a:t>Lancashire and South Cumbria Thrive Service</a:t>
            </a:r>
          </a:p>
          <a:p>
            <a:pPr fontAlgn="base"/>
            <a:r>
              <a:rPr lang="en-GB" b="1" dirty="0">
                <a:solidFill>
                  <a:srgbClr val="FF0000"/>
                </a:solidFill>
              </a:rPr>
              <a:t>Mental Health Support Service</a:t>
            </a:r>
          </a:p>
          <a:p>
            <a:r>
              <a:rPr lang="en-GB" dirty="0"/>
              <a:t>01772 505138 </a:t>
            </a:r>
            <a:r>
              <a:rPr lang="en-GB" dirty="0">
                <a:hlinkClick r:id="rId2"/>
              </a:rPr>
              <a:t>thrivelsc@barnardos.org.uk</a:t>
            </a:r>
            <a:r>
              <a:rPr lang="en-GB" dirty="0"/>
              <a:t> </a:t>
            </a:r>
          </a:p>
          <a:p>
            <a:endParaRPr lang="en-GB" dirty="0"/>
          </a:p>
          <a:p>
            <a:r>
              <a:rPr lang="en-GB" dirty="0">
                <a:hlinkClick r:id="rId3"/>
              </a:rPr>
              <a:t>www.barnardos.org.uk/get-support/services/lancashire-and-south-cumbria-thrive-service</a:t>
            </a:r>
            <a:r>
              <a:rPr lang="en-GB" dirty="0"/>
              <a:t> </a:t>
            </a:r>
          </a:p>
          <a:p>
            <a:pPr fontAlgn="base"/>
            <a:endParaRPr lang="en-GB" dirty="0"/>
          </a:p>
          <a:p>
            <a:pPr fontAlgn="base"/>
            <a:endParaRPr lang="en-GB" b="1" i="0" dirty="0">
              <a:solidFill>
                <a:srgbClr val="0B463D"/>
              </a:solidFill>
              <a:effectLst/>
              <a:latin typeface="barnardos-express"/>
            </a:endParaRPr>
          </a:p>
        </p:txBody>
      </p:sp>
      <p:pic>
        <p:nvPicPr>
          <p:cNvPr id="1028" name="Picture 4" descr="Barnardo's Young People &amp; Families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25" y="436926"/>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25" y="2016159"/>
            <a:ext cx="11677382" cy="4247317"/>
          </a:xfrm>
          <a:prstGeom prst="rect">
            <a:avLst/>
          </a:prstGeom>
        </p:spPr>
        <p:txBody>
          <a:bodyPr wrap="square">
            <a:spAutoFit/>
          </a:bodyPr>
          <a:lstStyle/>
          <a:p>
            <a:r>
              <a:rPr lang="en-GB" dirty="0">
                <a:solidFill>
                  <a:srgbClr val="1D1D1D"/>
                </a:solidFill>
              </a:rPr>
              <a:t>The service offers therapeutic one-to-one, group work and counselling support to children and young people aged 5 to 18 (extending to 25 years based on SEN need) within the whole of the Lancashire &amp; South Cumbria Integrated Care Board (ICB) area. </a:t>
            </a:r>
          </a:p>
          <a:p>
            <a:pPr fontAlgn="base"/>
            <a:r>
              <a:rPr lang="en-GB" dirty="0"/>
              <a:t>Please note: The My Time to THRIVE Service is NOT a crisis service. We provide support to children &amp; young people with low – moderate mental health needs. Services supporting children and young people's emotional health and wellbeing. We have centres where children and young people can visit and have a trained worker they can trust and talk to. We help them build their confidence and get to the root of their difficulties.</a:t>
            </a:r>
          </a:p>
          <a:p>
            <a:pPr fontAlgn="base"/>
            <a:endParaRPr lang="en-GB" dirty="0"/>
          </a:p>
          <a:p>
            <a:pPr fontAlgn="base"/>
            <a:r>
              <a:rPr lang="en-GB" dirty="0"/>
              <a:t>If you need urgent support, please contact your GP, the local CAMHS Crisis Team (via 0800 953 0110) or in an emergency situation, you should consider contacting Emergency Services or visit your local A&amp;E department or Urgent Care facility.</a:t>
            </a:r>
          </a:p>
          <a:p>
            <a:pPr fontAlgn="base"/>
            <a:r>
              <a:rPr lang="en-GB" dirty="0"/>
              <a:t>Here are some other services and organisations, that may also be useful to you:</a:t>
            </a:r>
            <a:br>
              <a:rPr lang="en-GB" dirty="0"/>
            </a:br>
            <a:r>
              <a:rPr lang="en-GB" u="sng" dirty="0">
                <a:hlinkClick r:id="rId5"/>
              </a:rPr>
              <a:t>www.kooth.com</a:t>
            </a:r>
            <a:br>
              <a:rPr lang="en-GB" dirty="0"/>
            </a:br>
            <a:r>
              <a:rPr lang="en-GB" u="sng" dirty="0">
                <a:hlinkClick r:id="rId6"/>
              </a:rPr>
              <a:t>www.youngminds.org.uk</a:t>
            </a:r>
            <a:br>
              <a:rPr lang="en-GB" dirty="0"/>
            </a:br>
            <a:r>
              <a:rPr lang="en-GB" u="sng" dirty="0">
                <a:hlinkClick r:id="rId7"/>
              </a:rPr>
              <a:t>www.every-life-matters.org.uk</a:t>
            </a:r>
            <a:r>
              <a:rPr lang="en-GB" dirty="0"/>
              <a:t> </a:t>
            </a:r>
          </a:p>
          <a:p>
            <a:pPr fontAlgn="base"/>
            <a:endParaRPr lang="en-GB" dirty="0"/>
          </a:p>
        </p:txBody>
      </p:sp>
    </p:spTree>
    <p:extLst>
      <p:ext uri="{BB962C8B-B14F-4D97-AF65-F5344CB8AC3E}">
        <p14:creationId xmlns:p14="http://schemas.microsoft.com/office/powerpoint/2010/main" val="353487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827812" y="503450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24" y="277972"/>
            <a:ext cx="4134427" cy="1086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922" y="1588110"/>
            <a:ext cx="7744253" cy="4916381"/>
          </a:xfrm>
          <a:prstGeom prst="rect">
            <a:avLst/>
          </a:prstGeom>
        </p:spPr>
      </p:pic>
      <p:sp>
        <p:nvSpPr>
          <p:cNvPr id="6" name="Rectangle 5"/>
          <p:cNvSpPr/>
          <p:nvPr/>
        </p:nvSpPr>
        <p:spPr>
          <a:xfrm>
            <a:off x="4638261" y="359308"/>
            <a:ext cx="6096000" cy="923330"/>
          </a:xfrm>
          <a:prstGeom prst="rect">
            <a:avLst/>
          </a:prstGeom>
        </p:spPr>
        <p:txBody>
          <a:bodyPr>
            <a:spAutoFit/>
          </a:bodyPr>
          <a:lstStyle/>
          <a:p>
            <a:pPr fontAlgn="base"/>
            <a:r>
              <a:rPr lang="en-GB" b="1" dirty="0">
                <a:solidFill>
                  <a:srgbClr val="0B463D"/>
                </a:solidFill>
                <a:latin typeface="barnardos-express"/>
              </a:rPr>
              <a:t>Kooth</a:t>
            </a:r>
          </a:p>
          <a:p>
            <a:pPr fontAlgn="base"/>
            <a:r>
              <a:rPr lang="en-GB" b="1" dirty="0">
                <a:solidFill>
                  <a:srgbClr val="FF0000"/>
                </a:solidFill>
              </a:rPr>
              <a:t>Mental Health Support </a:t>
            </a:r>
          </a:p>
          <a:p>
            <a:pPr fontAlgn="base"/>
            <a:r>
              <a:rPr lang="en-GB" dirty="0">
                <a:hlinkClick r:id="rId4"/>
              </a:rPr>
              <a:t>www.Kooth.com</a:t>
            </a:r>
            <a:r>
              <a:rPr lang="en-GB" dirty="0"/>
              <a:t> </a:t>
            </a:r>
          </a:p>
        </p:txBody>
      </p:sp>
    </p:spTree>
    <p:extLst>
      <p:ext uri="{BB962C8B-B14F-4D97-AF65-F5344CB8AC3E}">
        <p14:creationId xmlns:p14="http://schemas.microsoft.com/office/powerpoint/2010/main" val="248459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827812" y="5066306"/>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0587" y="1815325"/>
            <a:ext cx="11330609" cy="4555093"/>
          </a:xfrm>
          <a:prstGeom prst="rect">
            <a:avLst/>
          </a:prstGeom>
        </p:spPr>
        <p:txBody>
          <a:bodyPr wrap="square">
            <a:spAutoFit/>
          </a:bodyPr>
          <a:lstStyle/>
          <a:p>
            <a:pPr>
              <a:spcAft>
                <a:spcPts val="0"/>
              </a:spcAft>
            </a:pPr>
            <a:r>
              <a:rPr lang="en-GB" sz="1600" dirty="0">
                <a:ea typeface="Times New Roman" panose="02020603050405020304" pitchFamily="18" charset="0"/>
              </a:rPr>
              <a:t>Kooth information sessions for professionals who work with young people and families, To access the teams meeting, please email the date of your choice to </a:t>
            </a:r>
            <a:r>
              <a:rPr lang="en-GB" sz="1600" u="sng" dirty="0">
                <a:solidFill>
                  <a:srgbClr val="0000FF"/>
                </a:solidFill>
                <a:ea typeface="Times New Roman" panose="02020603050405020304" pitchFamily="18" charset="0"/>
                <a:hlinkClick r:id="rId2"/>
              </a:rPr>
              <a:t>hhook@kooth.com</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18th of November 3:30 - 4:00 20th November 3:30 - 4:00 25th November 3:30 - 4:00 4th December 3:30 - 4:00</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If you would prefer a staff training session just for your team, please let me know. This could be as part of a teams meeting or as a stand alone session. Please note that I currently don't have availability for any separate meetings until the new year.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Kooth: Digital mental health service does not make more work for staff, as there is no referral process to follow and no paperwork.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We can help to de-escalate risk out of hours as practitioner's are online until 10pm each night, as well as alleviates pressures on other service and waiting lists by being another layer of support, available 24/7, 365 days a year.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You may have heard of Kooth, but are unclear on our safeguarding or moderation processes. The brief Kooth webinars will provide clarity around this.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There is not a single word published on the platform without it first being checked by our moderation team. Our safety processes are stringent and inline with existing standards. Young people are unable to interact with each other and are anonymous to each other. All content created for the site is age-gated to ensure content is age appropriate.</a:t>
            </a:r>
            <a:r>
              <a:rPr lang="en-GB"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24" y="277972"/>
            <a:ext cx="4134427" cy="1086002"/>
          </a:xfrm>
          <a:prstGeom prst="rect">
            <a:avLst/>
          </a:prstGeom>
        </p:spPr>
      </p:pic>
      <p:sp>
        <p:nvSpPr>
          <p:cNvPr id="8" name="Rectangle 7"/>
          <p:cNvSpPr/>
          <p:nvPr/>
        </p:nvSpPr>
        <p:spPr>
          <a:xfrm>
            <a:off x="5749755" y="636307"/>
            <a:ext cx="3288080" cy="369332"/>
          </a:xfrm>
          <a:prstGeom prst="rect">
            <a:avLst/>
          </a:prstGeom>
        </p:spPr>
        <p:txBody>
          <a:bodyPr wrap="none">
            <a:spAutoFit/>
          </a:bodyPr>
          <a:lstStyle/>
          <a:p>
            <a:r>
              <a:rPr lang="en-GB" b="1" dirty="0">
                <a:solidFill>
                  <a:srgbClr val="0B463D"/>
                </a:solidFill>
                <a:latin typeface="barnardos-express"/>
              </a:rPr>
              <a:t>Information for practitioners</a:t>
            </a:r>
            <a:endParaRPr lang="en-GB" dirty="0"/>
          </a:p>
        </p:txBody>
      </p:sp>
    </p:spTree>
    <p:extLst>
      <p:ext uri="{BB962C8B-B14F-4D97-AF65-F5344CB8AC3E}">
        <p14:creationId xmlns:p14="http://schemas.microsoft.com/office/powerpoint/2010/main" val="9059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5" name="TextBox 4"/>
          <p:cNvSpPr txBox="1"/>
          <p:nvPr/>
        </p:nvSpPr>
        <p:spPr>
          <a:xfrm>
            <a:off x="2274073" y="508883"/>
            <a:ext cx="7084612" cy="923330"/>
          </a:xfrm>
          <a:prstGeom prst="rect">
            <a:avLst/>
          </a:prstGeom>
          <a:noFill/>
        </p:spPr>
        <p:txBody>
          <a:bodyPr wrap="square" rtlCol="0">
            <a:spAutoFit/>
          </a:bodyPr>
          <a:lstStyle/>
          <a:p>
            <a:r>
              <a:rPr lang="en-GB" b="1" dirty="0">
                <a:solidFill>
                  <a:srgbClr val="FF0000"/>
                </a:solidFill>
              </a:rPr>
              <a:t>Lancashire Mind Peer Support Programme </a:t>
            </a:r>
          </a:p>
          <a:p>
            <a:r>
              <a:rPr lang="en-GB" dirty="0">
                <a:hlinkClick r:id="rId3"/>
              </a:rPr>
              <a:t>www.lancashiremind.org.uk/project/childrens-peer-support/ </a:t>
            </a:r>
            <a:endParaRPr lang="en-GB" dirty="0"/>
          </a:p>
          <a:p>
            <a:r>
              <a:rPr lang="en-GB" dirty="0"/>
              <a:t>North Lancashire Contact </a:t>
            </a:r>
            <a:r>
              <a:rPr lang="en-GB" dirty="0">
                <a:hlinkClick r:id="rId4"/>
              </a:rPr>
              <a:t>charlottesutton@lancashiremind.org.uk</a:t>
            </a:r>
            <a:r>
              <a:rPr lang="en-GB" dirty="0"/>
              <a:t> </a:t>
            </a:r>
          </a:p>
        </p:txBody>
      </p:sp>
      <p:sp>
        <p:nvSpPr>
          <p:cNvPr id="6" name="Rectangle 5"/>
          <p:cNvSpPr/>
          <p:nvPr/>
        </p:nvSpPr>
        <p:spPr>
          <a:xfrm>
            <a:off x="273657" y="1859340"/>
            <a:ext cx="11621493" cy="4524315"/>
          </a:xfrm>
          <a:prstGeom prst="rect">
            <a:avLst/>
          </a:prstGeom>
        </p:spPr>
        <p:txBody>
          <a:bodyPr wrap="square">
            <a:spAutoFit/>
          </a:bodyPr>
          <a:lstStyle/>
          <a:p>
            <a:r>
              <a:rPr lang="en-GB" b="0" i="0" dirty="0">
                <a:solidFill>
                  <a:srgbClr val="1D1D1D"/>
                </a:solidFill>
                <a:effectLst/>
              </a:rPr>
              <a:t>Through innovative, peer-led support systems, this programme aims to enhance the mental health and wellbeing of young people aged 10 to 19 (up to 25 with SEND) across Lancashire. With children facing an alarming increase in mental health challenges, we can help support them to find coping strategies and build resilience.</a:t>
            </a:r>
          </a:p>
          <a:p>
            <a:endParaRPr lang="en-GB" b="0" i="0" dirty="0">
              <a:solidFill>
                <a:srgbClr val="1D1D1D"/>
              </a:solidFill>
              <a:effectLst/>
            </a:endParaRPr>
          </a:p>
          <a:p>
            <a:r>
              <a:rPr lang="en-GB" b="0" i="0" dirty="0">
                <a:solidFill>
                  <a:srgbClr val="1D1D1D"/>
                </a:solidFill>
                <a:effectLst/>
              </a:rPr>
              <a:t>Our Peer Support Programme is run across Lancashire. </a:t>
            </a:r>
            <a:r>
              <a:rPr lang="en-US" altLang="en-US" dirty="0">
                <a:solidFill>
                  <a:srgbClr val="1D1D1D"/>
                </a:solidFill>
              </a:rPr>
              <a:t>The project offers multiple routes for young people to access the support they need, tailored to their individual wellbeing needs. The key elements of the programme include wellbeing assessments, diverse support routes, and the training of community peer support mentors.</a:t>
            </a:r>
          </a:p>
          <a:p>
            <a:pPr lvl="0" eaLnBrk="0" fontAlgn="base" hangingPunct="0">
              <a:spcBef>
                <a:spcPct val="0"/>
              </a:spcBef>
              <a:spcAft>
                <a:spcPct val="0"/>
              </a:spcAft>
            </a:pPr>
            <a:endParaRPr lang="en-US" altLang="en-US" dirty="0">
              <a:solidFill>
                <a:srgbClr val="1300C1"/>
              </a:solidFill>
            </a:endParaRPr>
          </a:p>
          <a:p>
            <a:pPr lvl="0" eaLnBrk="0" fontAlgn="base" hangingPunct="0">
              <a:spcBef>
                <a:spcPct val="0"/>
              </a:spcBef>
              <a:spcAft>
                <a:spcPct val="0"/>
              </a:spcAft>
            </a:pPr>
            <a:r>
              <a:rPr lang="en-US" altLang="en-US" b="1" dirty="0">
                <a:solidFill>
                  <a:srgbClr val="1300C1"/>
                </a:solidFill>
              </a:rPr>
              <a:t>Support Available</a:t>
            </a:r>
            <a:endParaRPr kumimoji="0" lang="en-US" altLang="en-US" b="1"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a:solidFill>
                  <a:srgbClr val="1D1D1D"/>
                </a:solidFill>
              </a:rPr>
              <a:t>The initiative addresses the growing prevalence of mental health issues among young people. We deliver a range of wellbeing provisions within the programme, including:</a:t>
            </a:r>
            <a:endParaRPr kumimoji="0" lang="en-US" altLang="en-US"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lang="en-US" altLang="en-US" dirty="0">
                <a:solidFill>
                  <a:srgbClr val="1D1D1D"/>
                </a:solidFill>
              </a:rPr>
              <a:t>1:1 Peer Support Wellbeing Coaching (virtual sessions)</a:t>
            </a:r>
          </a:p>
          <a:p>
            <a:pPr lvl="0" eaLnBrk="0" fontAlgn="base" hangingPunct="0">
              <a:spcBef>
                <a:spcPct val="0"/>
              </a:spcBef>
              <a:spcAft>
                <a:spcPct val="0"/>
              </a:spcAft>
              <a:buFontTx/>
              <a:buChar char="•"/>
            </a:pPr>
            <a:r>
              <a:rPr lang="en-US" altLang="en-US" dirty="0">
                <a:solidFill>
                  <a:srgbClr val="1D1D1D"/>
                </a:solidFill>
              </a:rPr>
              <a:t>Support to access existing community groups</a:t>
            </a:r>
          </a:p>
          <a:p>
            <a:pPr lvl="0" eaLnBrk="0" fontAlgn="base" hangingPunct="0">
              <a:spcBef>
                <a:spcPct val="0"/>
              </a:spcBef>
              <a:spcAft>
                <a:spcPct val="0"/>
              </a:spcAft>
              <a:buFontTx/>
              <a:buChar char="•"/>
            </a:pPr>
            <a:r>
              <a:rPr lang="en-US" altLang="en-US" dirty="0">
                <a:solidFill>
                  <a:srgbClr val="1D1D1D"/>
                </a:solidFill>
              </a:rPr>
              <a:t>Signposting to specialist support</a:t>
            </a:r>
          </a:p>
          <a:p>
            <a:pPr lvl="0" eaLnBrk="0" fontAlgn="base" hangingPunct="0">
              <a:spcBef>
                <a:spcPct val="0"/>
              </a:spcBef>
              <a:spcAft>
                <a:spcPct val="0"/>
              </a:spcAft>
              <a:buFontTx/>
              <a:buChar char="•"/>
            </a:pPr>
            <a:r>
              <a:rPr lang="en-US" altLang="en-US" dirty="0">
                <a:solidFill>
                  <a:srgbClr val="1D1D1D"/>
                </a:solidFill>
              </a:rPr>
              <a:t>Peer support training</a:t>
            </a:r>
          </a:p>
          <a:p>
            <a:pPr lvl="0" eaLnBrk="0" fontAlgn="base" hangingPunct="0">
              <a:spcBef>
                <a:spcPct val="0"/>
              </a:spcBef>
              <a:spcAft>
                <a:spcPct val="0"/>
              </a:spcAft>
              <a:buFontTx/>
              <a:buChar char="•"/>
            </a:pPr>
            <a:r>
              <a:rPr lang="en-US" altLang="en-US" dirty="0">
                <a:solidFill>
                  <a:srgbClr val="1D1D1D"/>
                </a:solidFill>
              </a:rPr>
              <a:t>Establishing new groups for young people</a:t>
            </a:r>
          </a:p>
        </p:txBody>
      </p:sp>
      <p:sp>
        <p:nvSpPr>
          <p:cNvPr id="12" name="Rectangle 10"/>
          <p:cNvSpPr>
            <a:spLocks noChangeArrowheads="1"/>
          </p:cNvSpPr>
          <p:nvPr/>
        </p:nvSpPr>
        <p:spPr bwMode="auto">
          <a:xfrm>
            <a:off x="0" y="366999"/>
            <a:ext cx="65" cy="66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1300C1"/>
              </a:solidFill>
              <a:effectLst/>
              <a:latin typeface="Mind Meridian Bol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061050"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05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10789</TotalTime>
  <Words>7600</Words>
  <Application>Microsoft Office PowerPoint</Application>
  <PresentationFormat>Widescreen</PresentationFormat>
  <Paragraphs>470</Paragraphs>
  <Slides>46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46</vt:i4>
      </vt:variant>
    </vt:vector>
  </HeadingPairs>
  <TitlesOfParts>
    <vt:vector size="63" baseType="lpstr">
      <vt:lpstr>Aptos</vt:lpstr>
      <vt:lpstr>Arial</vt:lpstr>
      <vt:lpstr>Arial,Sans-Serif</vt:lpstr>
      <vt:lpstr>barnardos-express</vt:lpstr>
      <vt:lpstr>Calibri</vt:lpstr>
      <vt:lpstr>Calibri Light</vt:lpstr>
      <vt:lpstr>Frutiger LT Pro</vt:lpstr>
      <vt:lpstr>Frutiger W01</vt:lpstr>
      <vt:lpstr>inherit</vt:lpstr>
      <vt:lpstr>Mind Meridian Bold</vt:lpstr>
      <vt:lpstr>Mind20font20TRIALotf</vt:lpstr>
      <vt:lpstr>Muli</vt:lpstr>
      <vt:lpstr>Raleway</vt:lpstr>
      <vt:lpstr>Segoe UI</vt:lpstr>
      <vt:lpstr>Times New Roman</vt:lpstr>
      <vt:lpstr>ui-sans-serif</vt:lpstr>
      <vt:lpstr>Office Theme</vt:lpstr>
      <vt:lpstr>Lancaster &amp; Morecambe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LSCFT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Lancaster &amp; Morecambe</dc:title>
  <dc:creator>Ellis Lucy (LSCFT)</dc:creator>
  <cp:lastModifiedBy>Ellis Lucy (LSCFT)</cp:lastModifiedBy>
  <cp:revision>98</cp:revision>
  <cp:lastPrinted>2025-03-11T13:18:16Z</cp:lastPrinted>
  <dcterms:created xsi:type="dcterms:W3CDTF">2024-08-07T15:35:15Z</dcterms:created>
  <dcterms:modified xsi:type="dcterms:W3CDTF">2025-05-16T07:27:33Z</dcterms:modified>
</cp:coreProperties>
</file>