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260" r:id="rId3"/>
    <p:sldId id="277" r:id="rId4"/>
    <p:sldId id="258" r:id="rId5"/>
    <p:sldId id="271" r:id="rId6"/>
    <p:sldId id="259" r:id="rId7"/>
    <p:sldId id="265" r:id="rId8"/>
    <p:sldId id="264" r:id="rId9"/>
    <p:sldId id="282" r:id="rId10"/>
    <p:sldId id="302" r:id="rId11"/>
    <p:sldId id="289" r:id="rId12"/>
    <p:sldId id="263" r:id="rId13"/>
    <p:sldId id="283" r:id="rId14"/>
    <p:sldId id="291" r:id="rId15"/>
    <p:sldId id="301" r:id="rId16"/>
    <p:sldId id="293" r:id="rId17"/>
    <p:sldId id="304" r:id="rId18"/>
    <p:sldId id="305" r:id="rId19"/>
    <p:sldId id="285" r:id="rId20"/>
    <p:sldId id="272" r:id="rId21"/>
    <p:sldId id="288" r:id="rId22"/>
    <p:sldId id="270" r:id="rId23"/>
    <p:sldId id="287" r:id="rId24"/>
    <p:sldId id="267" r:id="rId25"/>
    <p:sldId id="303" r:id="rId26"/>
    <p:sldId id="295" r:id="rId27"/>
    <p:sldId id="286" r:id="rId28"/>
    <p:sldId id="292" r:id="rId29"/>
    <p:sldId id="273" r:id="rId30"/>
    <p:sldId id="274" r:id="rId31"/>
    <p:sldId id="268" r:id="rId32"/>
    <p:sldId id="269" r:id="rId33"/>
    <p:sldId id="278" r:id="rId34"/>
    <p:sldId id="275" r:id="rId35"/>
    <p:sldId id="26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0" d="100"/>
          <a:sy n="110" d="100"/>
        </p:scale>
        <p:origin x="63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98866B-2C41-4278-AB25-7046EB4D34C1}" type="datetimeFigureOut">
              <a:rPr lang="en-GB" smtClean="0"/>
              <a:t>20/11/2025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073D02-9DFF-472A-89F9-D426E9CBA9AF}" type="slidenum">
              <a:rPr lang="en-GB" smtClean="0"/>
              <a:t>‹#›</a:t>
            </a:fld>
            <a:endParaRPr lang="en-GB"/>
          </a:p>
        </p:txBody>
      </p:sp>
    </p:spTree>
    <p:extLst>
      <p:ext uri="{BB962C8B-B14F-4D97-AF65-F5344CB8AC3E}">
        <p14:creationId xmlns:p14="http://schemas.microsoft.com/office/powerpoint/2010/main" val="1616549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F42CD72-5243-47C8-B8A4-C23A8C96ADC5}" type="slidenum">
              <a:rPr lang="en-GB" smtClean="0"/>
              <a:t>1</a:t>
            </a:fld>
            <a:endParaRPr lang="en-GB"/>
          </a:p>
        </p:txBody>
      </p:sp>
    </p:spTree>
    <p:extLst>
      <p:ext uri="{BB962C8B-B14F-4D97-AF65-F5344CB8AC3E}">
        <p14:creationId xmlns:p14="http://schemas.microsoft.com/office/powerpoint/2010/main" val="1519902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Technology – using chat/ hands up</a:t>
            </a:r>
          </a:p>
          <a:p>
            <a:r>
              <a:rPr lang="en-GB" dirty="0"/>
              <a:t>Interruptions (cats/children etc.) </a:t>
            </a:r>
          </a:p>
          <a:p>
            <a:r>
              <a:rPr lang="en-GB" dirty="0"/>
              <a:t>Mobiles – </a:t>
            </a:r>
          </a:p>
          <a:p>
            <a:r>
              <a:rPr lang="en-GB" dirty="0"/>
              <a:t>Confidentiality</a:t>
            </a:r>
            <a:r>
              <a:rPr lang="en-GB" baseline="0" dirty="0"/>
              <a:t> – Stays within the group. If we hear any concerns we would discuss with you</a:t>
            </a:r>
          </a:p>
          <a:p>
            <a:r>
              <a:rPr lang="en-GB" baseline="0" dirty="0"/>
              <a:t>Toilets –</a:t>
            </a:r>
          </a:p>
          <a:p>
            <a:r>
              <a:rPr lang="en-GB" baseline="0" dirty="0"/>
              <a:t>Break – We have a break around half way through</a:t>
            </a:r>
          </a:p>
          <a:p>
            <a:r>
              <a:rPr lang="en-GB" baseline="0" dirty="0"/>
              <a:t>Agreement to listen to others – </a:t>
            </a:r>
          </a:p>
          <a:p>
            <a:endParaRPr lang="en-GB" baseline="0" dirty="0"/>
          </a:p>
          <a:p>
            <a:r>
              <a:rPr lang="en-GB" baseline="0" dirty="0"/>
              <a:t>Any others? Group can decide</a:t>
            </a:r>
            <a:endParaRPr lang="en-GB" dirty="0"/>
          </a:p>
        </p:txBody>
      </p:sp>
      <p:sp>
        <p:nvSpPr>
          <p:cNvPr id="4" name="Slide Number Placeholder 3"/>
          <p:cNvSpPr>
            <a:spLocks noGrp="1"/>
          </p:cNvSpPr>
          <p:nvPr>
            <p:ph type="sldNum" sz="quarter" idx="10"/>
          </p:nvPr>
        </p:nvSpPr>
        <p:spPr/>
        <p:txBody>
          <a:bodyPr/>
          <a:lstStyle/>
          <a:p>
            <a:fld id="{1F42CD72-5243-47C8-B8A4-C23A8C96ADC5}" type="slidenum">
              <a:rPr lang="en-GB" smtClean="0"/>
              <a:t>3</a:t>
            </a:fld>
            <a:endParaRPr lang="en-GB"/>
          </a:p>
        </p:txBody>
      </p:sp>
    </p:spTree>
    <p:extLst>
      <p:ext uri="{BB962C8B-B14F-4D97-AF65-F5344CB8AC3E}">
        <p14:creationId xmlns:p14="http://schemas.microsoft.com/office/powerpoint/2010/main" val="2154237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3C3C6F-B05B-49F7-AFA2-5270F78DC100}" type="slidenum">
              <a:rPr lang="en-GB" smtClean="0"/>
              <a:t>‹#›</a:t>
            </a:fld>
            <a:endParaRPr lang="en-GB"/>
          </a:p>
        </p:txBody>
      </p:sp>
    </p:spTree>
    <p:extLst>
      <p:ext uri="{BB962C8B-B14F-4D97-AF65-F5344CB8AC3E}">
        <p14:creationId xmlns:p14="http://schemas.microsoft.com/office/powerpoint/2010/main" val="3429503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3C3C6F-B05B-49F7-AFA2-5270F78DC100}" type="slidenum">
              <a:rPr lang="en-GB" smtClean="0"/>
              <a:t>‹#›</a:t>
            </a:fld>
            <a:endParaRPr lang="en-GB"/>
          </a:p>
        </p:txBody>
      </p:sp>
    </p:spTree>
    <p:extLst>
      <p:ext uri="{BB962C8B-B14F-4D97-AF65-F5344CB8AC3E}">
        <p14:creationId xmlns:p14="http://schemas.microsoft.com/office/powerpoint/2010/main" val="244890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3C3C6F-B05B-49F7-AFA2-5270F78DC100}" type="slidenum">
              <a:rPr lang="en-GB" smtClean="0"/>
              <a:t>‹#›</a:t>
            </a:fld>
            <a:endParaRPr lang="en-GB"/>
          </a:p>
        </p:txBody>
      </p:sp>
    </p:spTree>
    <p:extLst>
      <p:ext uri="{BB962C8B-B14F-4D97-AF65-F5344CB8AC3E}">
        <p14:creationId xmlns:p14="http://schemas.microsoft.com/office/powerpoint/2010/main" val="2524047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58400" y="5198505"/>
            <a:ext cx="1910967" cy="1326044"/>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65716" y="182652"/>
            <a:ext cx="2065644" cy="1433377"/>
          </a:xfrm>
          <a:prstGeom prst="rect">
            <a:avLst/>
          </a:prstGeom>
        </p:spPr>
      </p:pic>
    </p:spTree>
    <p:extLst>
      <p:ext uri="{BB962C8B-B14F-4D97-AF65-F5344CB8AC3E}">
        <p14:creationId xmlns:p14="http://schemas.microsoft.com/office/powerpoint/2010/main" val="1174426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3C3C6F-B05B-49F7-AFA2-5270F78DC100}" type="slidenum">
              <a:rPr lang="en-GB" smtClean="0"/>
              <a:t>‹#›</a:t>
            </a:fld>
            <a:endParaRPr lang="en-GB"/>
          </a:p>
        </p:txBody>
      </p:sp>
    </p:spTree>
    <p:extLst>
      <p:ext uri="{BB962C8B-B14F-4D97-AF65-F5344CB8AC3E}">
        <p14:creationId xmlns:p14="http://schemas.microsoft.com/office/powerpoint/2010/main" val="2251752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3C3C6F-B05B-49F7-AFA2-5270F78DC100}" type="slidenum">
              <a:rPr lang="en-GB" smtClean="0"/>
              <a:t>‹#›</a:t>
            </a:fld>
            <a:endParaRPr lang="en-GB"/>
          </a:p>
        </p:txBody>
      </p:sp>
    </p:spTree>
    <p:extLst>
      <p:ext uri="{BB962C8B-B14F-4D97-AF65-F5344CB8AC3E}">
        <p14:creationId xmlns:p14="http://schemas.microsoft.com/office/powerpoint/2010/main" val="2071419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3C3C6F-B05B-49F7-AFA2-5270F78DC100}" type="slidenum">
              <a:rPr lang="en-GB" smtClean="0"/>
              <a:t>‹#›</a:t>
            </a:fld>
            <a:endParaRPr lang="en-GB"/>
          </a:p>
        </p:txBody>
      </p:sp>
    </p:spTree>
    <p:extLst>
      <p:ext uri="{BB962C8B-B14F-4D97-AF65-F5344CB8AC3E}">
        <p14:creationId xmlns:p14="http://schemas.microsoft.com/office/powerpoint/2010/main" val="2112030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83C3C6F-B05B-49F7-AFA2-5270F78DC100}" type="slidenum">
              <a:rPr lang="en-GB" smtClean="0"/>
              <a:t>‹#›</a:t>
            </a:fld>
            <a:endParaRPr lang="en-GB"/>
          </a:p>
        </p:txBody>
      </p:sp>
    </p:spTree>
    <p:extLst>
      <p:ext uri="{BB962C8B-B14F-4D97-AF65-F5344CB8AC3E}">
        <p14:creationId xmlns:p14="http://schemas.microsoft.com/office/powerpoint/2010/main" val="2525161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83C3C6F-B05B-49F7-AFA2-5270F78DC100}" type="slidenum">
              <a:rPr lang="en-GB" smtClean="0"/>
              <a:t>‹#›</a:t>
            </a:fld>
            <a:endParaRPr lang="en-GB"/>
          </a:p>
        </p:txBody>
      </p:sp>
    </p:spTree>
    <p:extLst>
      <p:ext uri="{BB962C8B-B14F-4D97-AF65-F5344CB8AC3E}">
        <p14:creationId xmlns:p14="http://schemas.microsoft.com/office/powerpoint/2010/main" val="3873231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83C3C6F-B05B-49F7-AFA2-5270F78DC100}" type="slidenum">
              <a:rPr lang="en-GB" smtClean="0"/>
              <a:t>‹#›</a:t>
            </a:fld>
            <a:endParaRPr lang="en-GB"/>
          </a:p>
        </p:txBody>
      </p:sp>
    </p:spTree>
    <p:extLst>
      <p:ext uri="{BB962C8B-B14F-4D97-AF65-F5344CB8AC3E}">
        <p14:creationId xmlns:p14="http://schemas.microsoft.com/office/powerpoint/2010/main" val="3188052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3C3C6F-B05B-49F7-AFA2-5270F78DC100}" type="slidenum">
              <a:rPr lang="en-GB" smtClean="0"/>
              <a:t>‹#›</a:t>
            </a:fld>
            <a:endParaRPr lang="en-GB"/>
          </a:p>
        </p:txBody>
      </p:sp>
    </p:spTree>
    <p:extLst>
      <p:ext uri="{BB962C8B-B14F-4D97-AF65-F5344CB8AC3E}">
        <p14:creationId xmlns:p14="http://schemas.microsoft.com/office/powerpoint/2010/main" val="1698094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3C3C6F-B05B-49F7-AFA2-5270F78DC100}" type="slidenum">
              <a:rPr lang="en-GB" smtClean="0"/>
              <a:t>‹#›</a:t>
            </a:fld>
            <a:endParaRPr lang="en-GB"/>
          </a:p>
        </p:txBody>
      </p:sp>
    </p:spTree>
    <p:extLst>
      <p:ext uri="{BB962C8B-B14F-4D97-AF65-F5344CB8AC3E}">
        <p14:creationId xmlns:p14="http://schemas.microsoft.com/office/powerpoint/2010/main" val="2268511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3C3C6F-B05B-49F7-AFA2-5270F78DC100}" type="slidenum">
              <a:rPr lang="en-GB" smtClean="0"/>
              <a:t>‹#›</a:t>
            </a:fld>
            <a:endParaRPr lang="en-GB"/>
          </a:p>
        </p:txBody>
      </p:sp>
    </p:spTree>
    <p:extLst>
      <p:ext uri="{BB962C8B-B14F-4D97-AF65-F5344CB8AC3E}">
        <p14:creationId xmlns:p14="http://schemas.microsoft.com/office/powerpoint/2010/main" val="1846575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hyperlink" Target="http://www.autism.org.uk/advice-and-guidance/topics/resources-for-autistic-teenagers" TargetMode="External"/><Relationship Id="rId3" Type="http://schemas.openxmlformats.org/officeDocument/2006/relationships/image" Target="../media/image30.png"/><Relationship Id="rId7" Type="http://schemas.openxmlformats.org/officeDocument/2006/relationships/image" Target="../media/image34.jpg"/><Relationship Id="rId2" Type="http://schemas.openxmlformats.org/officeDocument/2006/relationships/image" Target="../media/image29.png"/><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www.autismeducationtrust.org.uk/celebrating-autistic-strengths-and-differences" TargetMode="External"/><Relationship Id="rId2" Type="http://schemas.openxmlformats.org/officeDocument/2006/relationships/hyperlink" Target="https://www.youtube.com/watch?v=RbwRrVw-CRo" TargetMode="External"/><Relationship Id="rId1" Type="http://schemas.openxmlformats.org/officeDocument/2006/relationships/slideLayout" Target="../slideLayouts/slideLayout12.xml"/><Relationship Id="rId5" Type="http://schemas.openxmlformats.org/officeDocument/2006/relationships/hyperlink" Target="https://www.bbc.co.uk/iplayer/episode/m00122vl/paddy-and-christine-mcguinness-our-family-and-autism" TargetMode="External"/><Relationship Id="rId4" Type="http://schemas.openxmlformats.org/officeDocument/2006/relationships/hyperlink" Target="https://www.bbc.co.uk/programmes/p0bbnh47"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barnardos.org.uk/get-support/services/lancashire-and-south-cumbria-thrive-service" TargetMode="External"/><Relationship Id="rId7" Type="http://schemas.openxmlformats.org/officeDocument/2006/relationships/hyperlink" Target="http://www.every-life-matters.org.uk/" TargetMode="External"/><Relationship Id="rId2" Type="http://schemas.openxmlformats.org/officeDocument/2006/relationships/hyperlink" Target="mailto:thrivelsc@barnardos.org.uk" TargetMode="External"/><Relationship Id="rId1" Type="http://schemas.openxmlformats.org/officeDocument/2006/relationships/slideLayout" Target="../slideLayouts/slideLayout12.xml"/><Relationship Id="rId6" Type="http://schemas.openxmlformats.org/officeDocument/2006/relationships/hyperlink" Target="http://www.youngminds.org.uk/" TargetMode="External"/><Relationship Id="rId5" Type="http://schemas.openxmlformats.org/officeDocument/2006/relationships/hyperlink" Target="http://www.kooth.com/" TargetMode="External"/><Relationship Id="rId4" Type="http://schemas.openxmlformats.org/officeDocument/2006/relationships/image" Target="../media/image38.jpeg"/></Relationships>
</file>

<file path=ppt/slides/_rels/slide14.xml.rels><?xml version="1.0" encoding="UTF-8" standalone="yes"?>
<Relationships xmlns="http://schemas.openxmlformats.org/package/2006/relationships"><Relationship Id="rId3" Type="http://schemas.openxmlformats.org/officeDocument/2006/relationships/hyperlink" Target="http://www.lancashiremind.org.uk/project/childrens-peer-support/" TargetMode="External"/><Relationship Id="rId2" Type="http://schemas.openxmlformats.org/officeDocument/2006/relationships/image" Target="../media/image39.png"/><Relationship Id="rId1" Type="http://schemas.openxmlformats.org/officeDocument/2006/relationships/slideLayout" Target="../slideLayouts/slideLayout12.xml"/><Relationship Id="rId4" Type="http://schemas.openxmlformats.org/officeDocument/2006/relationships/hyperlink" Target="mailto:charlottesutton@lancashiremind.org.uk"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CXM2fnTiWhI" TargetMode="External"/><Relationship Id="rId2" Type="http://schemas.openxmlformats.org/officeDocument/2006/relationships/image" Target="../media/image39.png"/><Relationship Id="rId1" Type="http://schemas.openxmlformats.org/officeDocument/2006/relationships/slideLayout" Target="../slideLayouts/slideLayout12.xml"/><Relationship Id="rId5" Type="http://schemas.openxmlformats.org/officeDocument/2006/relationships/hyperlink" Target="http://www.trainingondemand.lancashiremind.org.uk/" TargetMode="External"/><Relationship Id="rId4" Type="http://schemas.openxmlformats.org/officeDocument/2006/relationships/hyperlink" Target="https://trainingondemand.lancashiremind.org.uk/"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pandasonline.org/" TargetMode="External"/><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www.lmc.ac.uk/courses/a-z-courses/understanding-autism-level-2" TargetMode="External"/><Relationship Id="rId2" Type="http://schemas.openxmlformats.org/officeDocument/2006/relationships/image" Target="../media/image41.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hyperlink" Target="http://www.beyondautism.org.uk/resource-hub/" TargetMode="External"/><Relationship Id="rId2" Type="http://schemas.openxmlformats.org/officeDocument/2006/relationships/image" Target="../media/image42.png"/><Relationship Id="rId1" Type="http://schemas.openxmlformats.org/officeDocument/2006/relationships/slideLayout" Target="../slideLayouts/slideLayout9.xml"/><Relationship Id="rId4" Type="http://schemas.openxmlformats.org/officeDocument/2006/relationships/hyperlink" Target="http://www.beyondautism.org.uk/courses/an-introduction-to-autism-a-course-for-parents-families-and-carer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2.xml"/><Relationship Id="rId4" Type="http://schemas.openxmlformats.org/officeDocument/2006/relationships/hyperlink" Target="http://www.adhdnorthwest.org.u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45.jpg"/><Relationship Id="rId3" Type="http://schemas.openxmlformats.org/officeDocument/2006/relationships/hyperlink" Target="https://www.facebook.com/groups/NorthLancsDirectionsGroup" TargetMode="External"/><Relationship Id="rId7" Type="http://schemas.openxmlformats.org/officeDocument/2006/relationships/hyperlink" Target="http://www.bookwhen.com/beeunique" TargetMode="External"/><Relationship Id="rId2" Type="http://schemas.openxmlformats.org/officeDocument/2006/relationships/hyperlink" Target="https://www.facebook.com/NLDGAdditionalNeedsSupport/" TargetMode="External"/><Relationship Id="rId1" Type="http://schemas.openxmlformats.org/officeDocument/2006/relationships/slideLayout" Target="../slideLayouts/slideLayout12.xml"/><Relationship Id="rId6" Type="http://schemas.openxmlformats.org/officeDocument/2006/relationships/hyperlink" Target="https://www.facebook.com/groups/598047137613422/" TargetMode="External"/><Relationship Id="rId5" Type="http://schemas.openxmlformats.org/officeDocument/2006/relationships/hyperlink" Target="mailto:chatsnorthwest@gmail.com" TargetMode="External"/><Relationship Id="rId4" Type="http://schemas.openxmlformats.org/officeDocument/2006/relationships/hyperlink" Target="http://www.northlancsdirectionsgroup.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s://www.morecambe.lancsngfl.ac.uk/clubsandactivities/out-of-school-clubs/" TargetMode="External"/><Relationship Id="rId2" Type="http://schemas.openxmlformats.org/officeDocument/2006/relationships/hyperlink" Target="http://www.uniquekidzandco.org.uk/" TargetMode="External"/><Relationship Id="rId1" Type="http://schemas.openxmlformats.org/officeDocument/2006/relationships/slideLayout" Target="../slideLayouts/slideLayout12.xml"/><Relationship Id="rId5" Type="http://schemas.openxmlformats.org/officeDocument/2006/relationships/hyperlink" Target="https://www.lancaster.gov.uk/salt-ayre-leisure-centre/additional-needs-sessions" TargetMode="External"/><Relationship Id="rId4" Type="http://schemas.openxmlformats.org/officeDocument/2006/relationships/hyperlink" Target="http://www.jump-rush.com/"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hyperlink" Target="https://www.lancashire.gov.uk/youthzone/need-to-know/powar-participation-group/" TargetMode="External"/><Relationship Id="rId3" Type="http://schemas.openxmlformats.org/officeDocument/2006/relationships/hyperlink" Target="mailto:aspectrumconnection@aol.com" TargetMode="External"/><Relationship Id="rId7" Type="http://schemas.openxmlformats.org/officeDocument/2006/relationships/hyperlink" Target="mailto:claire.armer@lancashire.gov.uk" TargetMode="External"/><Relationship Id="rId2" Type="http://schemas.openxmlformats.org/officeDocument/2006/relationships/hyperlink" Target="https://www.facebook.com/groups/aspectrumconnection" TargetMode="External"/><Relationship Id="rId1" Type="http://schemas.openxmlformats.org/officeDocument/2006/relationships/slideLayout" Target="../slideLayouts/slideLayout12.xml"/><Relationship Id="rId6" Type="http://schemas.openxmlformats.org/officeDocument/2006/relationships/hyperlink" Target="https://autismunderstood.co.uk/" TargetMode="External"/><Relationship Id="rId5" Type="http://schemas.openxmlformats.org/officeDocument/2006/relationships/hyperlink" Target="https://ambitious-youth-network.ambitiousaboutautism.org.uk/" TargetMode="External"/><Relationship Id="rId4" Type="http://schemas.openxmlformats.org/officeDocument/2006/relationships/hyperlink" Target="https://www.facebook.com/Spectrum0Gamin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eg"/><Relationship Id="rId1" Type="http://schemas.openxmlformats.org/officeDocument/2006/relationships/slideLayout" Target="../slideLayouts/slideLayout12.xml"/><Relationship Id="rId4" Type="http://schemas.openxmlformats.org/officeDocument/2006/relationships/image" Target="../media/image51.jpg"/></Relationships>
</file>

<file path=ppt/slides/_rels/slide26.xml.rels><?xml version="1.0" encoding="UTF-8" standalone="yes"?>
<Relationships xmlns="http://schemas.openxmlformats.org/package/2006/relationships"><Relationship Id="rId3" Type="http://schemas.openxmlformats.org/officeDocument/2006/relationships/hyperlink" Target="mailto:LM.LDPaed@lscft.nhs.uk" TargetMode="External"/><Relationship Id="rId2" Type="http://schemas.openxmlformats.org/officeDocument/2006/relationships/image" Target="../media/image52.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hyperlink" Target="mailto:information.lineteam@lancashire.gov.uk" TargetMode="External"/><Relationship Id="rId7" Type="http://schemas.openxmlformats.org/officeDocument/2006/relationships/hyperlink" Target="http://www.youngminds.org.uk/parent/parents-helpline/" TargetMode="External"/><Relationship Id="rId2" Type="http://schemas.openxmlformats.org/officeDocument/2006/relationships/hyperlink" Target="http://www.lancssendias.org.uk/" TargetMode="External"/><Relationship Id="rId1" Type="http://schemas.openxmlformats.org/officeDocument/2006/relationships/slideLayout" Target="../slideLayouts/slideLayout12.xml"/><Relationship Id="rId6" Type="http://schemas.openxmlformats.org/officeDocument/2006/relationships/hyperlink" Target="http://www.lancashire.gov.uk/children-education-families/special-educational-needs-and-disabilities/getting-help/send-newsletter/" TargetMode="External"/><Relationship Id="rId5" Type="http://schemas.openxmlformats.org/officeDocument/2006/relationships/hyperlink" Target="https://www.facebook.com/LancashireLocalOffer" TargetMode="External"/><Relationship Id="rId4" Type="http://schemas.openxmlformats.org/officeDocument/2006/relationships/hyperlink" Target="https://www.lancashire.gov.uk/children-education-families/special-educational-needs-and-disabilities/"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hyperlink" Target="https://www.northlancsdirectionsgroup.com/benefits-advice" TargetMode="External"/><Relationship Id="rId2" Type="http://schemas.openxmlformats.org/officeDocument/2006/relationships/hyperlink" Target="http://www.uhmb.nhs.uk/get-involved/patient-experience/care-and-communication-passports" TargetMode="External"/><Relationship Id="rId1" Type="http://schemas.openxmlformats.org/officeDocument/2006/relationships/slideLayout" Target="../slideLayouts/slideLayout12.xml"/><Relationship Id="rId5" Type="http://schemas.openxmlformats.org/officeDocument/2006/relationships/hyperlink" Target="http://www.familyfund.org.uk/" TargetMode="External"/><Relationship Id="rId4" Type="http://schemas.openxmlformats.org/officeDocument/2006/relationships/hyperlink" Target="http://www.gov.uk/carers-allowance"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9.png"/><Relationship Id="rId1" Type="http://schemas.openxmlformats.org/officeDocument/2006/relationships/slideLayout" Target="../slideLayouts/slideLayout12.xml"/><Relationship Id="rId6" Type="http://schemas.openxmlformats.org/officeDocument/2006/relationships/image" Target="../media/image63.png"/><Relationship Id="rId5" Type="http://schemas.openxmlformats.org/officeDocument/2006/relationships/image" Target="../media/image6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s>
</file>

<file path=ppt/slides/_rels/slide34.xml.rels><?xml version="1.0" encoding="UTF-8" standalone="yes"?>
<Relationships xmlns="http://schemas.openxmlformats.org/package/2006/relationships"><Relationship Id="rId3" Type="http://schemas.openxmlformats.org/officeDocument/2006/relationships/hyperlink" Target="https://teensleephub.org.uk/" TargetMode="External"/><Relationship Id="rId7" Type="http://schemas.openxmlformats.org/officeDocument/2006/relationships/image" Target="../media/image68.jpeg"/><Relationship Id="rId2" Type="http://schemas.openxmlformats.org/officeDocument/2006/relationships/hyperlink" Target="https://thesleepcharity.org.uk/information-support/children/common-sleep-problems-in-children/" TargetMode="External"/><Relationship Id="rId1" Type="http://schemas.openxmlformats.org/officeDocument/2006/relationships/slideLayout" Target="../slideLayouts/slideLayout12.xml"/><Relationship Id="rId6" Type="http://schemas.openxmlformats.org/officeDocument/2006/relationships/hyperlink" Target="https://www.facebook.com/Barnardos-Lancashire-Young-Carers-340837683505917" TargetMode="External"/><Relationship Id="rId5" Type="http://schemas.openxmlformats.org/officeDocument/2006/relationships/hyperlink" Target="mailto:lancashireyoungcarers@barnardos.org.uk" TargetMode="External"/><Relationship Id="rId4" Type="http://schemas.openxmlformats.org/officeDocument/2006/relationships/hyperlink" Target="https://www.barnardos.org.uk/what-we-do/services/lancashire-young-carers"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cid:image001.png@01D74E5E.39AC6250" TargetMode="External"/><Relationship Id="rId2" Type="http://schemas.openxmlformats.org/officeDocument/2006/relationships/image" Target="../media/image69.png"/><Relationship Id="rId1" Type="http://schemas.openxmlformats.org/officeDocument/2006/relationships/slideLayout" Target="../slideLayouts/slideLayout12.xml"/><Relationship Id="rId5" Type="http://schemas.openxmlformats.org/officeDocument/2006/relationships/image" Target="../media/image70.jpeg"/><Relationship Id="rId4" Type="http://schemas.openxmlformats.org/officeDocument/2006/relationships/hyperlink" Target="http://ratenhs.uk/zsAYP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mailto:LMChildAutism@lscft.nhs.uk"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image" Target="../media/image18.png"/><Relationship Id="rId1" Type="http://schemas.openxmlformats.org/officeDocument/2006/relationships/slideLayout" Target="../slideLayouts/slideLayout1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hyperlink" Target="https://nas.chorus.thirdlight.com/file/24/fBWsR5cfBZzPbe5fBtNKfG-z1hg/NAS_Know%20Yourself%20Series_A%20Guide%20to%20Energy%20Accounting.pdf" TargetMode="External"/><Relationship Id="rId7" Type="http://schemas.openxmlformats.org/officeDocument/2006/relationships/hyperlink" Target="https://www.ambitiousaboutautism.org.uk/information-about-autism/health-and-wellbeing/physical-mental-wellbeing/quality-of-life-at-home" TargetMode="External"/><Relationship Id="rId2" Type="http://schemas.openxmlformats.org/officeDocument/2006/relationships/hyperlink" Target="http://www.autism.org.uk/advice-and-guidance/topics/resources-for-autistic-teenagers" TargetMode="External"/><Relationship Id="rId1" Type="http://schemas.openxmlformats.org/officeDocument/2006/relationships/slideLayout" Target="../slideLayouts/slideLayout12.xml"/><Relationship Id="rId6" Type="http://schemas.openxmlformats.org/officeDocument/2006/relationships/hyperlink" Target="http://www.ambitiousaboutautism.org.uk/information-about-autism/understanding-autism/what-is-autism" TargetMode="External"/><Relationship Id="rId5" Type="http://schemas.openxmlformats.org/officeDocument/2006/relationships/hyperlink" Target="http://www.autism.org.uk/advice-and-guidance/topics/diagnosis" TargetMode="External"/><Relationship Id="rId4" Type="http://schemas.openxmlformats.org/officeDocument/2006/relationships/hyperlink" Target="https://nas.chorus.thirdlight.com/file/24/91rx3gI91ygBUWM91btT91HFnNv/Know%20Yourself%20other%20resources.pdf" TargetMode="External"/><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4034105" y="4315901"/>
            <a:ext cx="4453336" cy="707886"/>
          </a:xfrm>
          <a:prstGeom prst="rect">
            <a:avLst/>
          </a:prstGeom>
          <a:noFill/>
        </p:spPr>
        <p:txBody>
          <a:bodyPr wrap="square" rtlCol="0">
            <a:spAutoFit/>
          </a:bodyPr>
          <a:lstStyle/>
          <a:p>
            <a:pPr algn="ctr"/>
            <a:r>
              <a:rPr lang="en-GB" sz="4000" dirty="0">
                <a:solidFill>
                  <a:schemeClr val="accent5"/>
                </a:solidFill>
                <a:latin typeface="Berlin Sans FB" panose="020E0602020502020306" pitchFamily="34" charset="0"/>
              </a:rPr>
              <a:t>Family Connect</a:t>
            </a:r>
          </a:p>
        </p:txBody>
      </p:sp>
      <p:pic>
        <p:nvPicPr>
          <p:cNvPr id="4"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803750" y="1875258"/>
            <a:ext cx="4914047" cy="244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693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urple and white cover with a blue circle with a white logo and a purple circle with white text&#10;&#10;AI-generated content may be incorrect.">
            <a:extLst>
              <a:ext uri="{FF2B5EF4-FFF2-40B4-BE49-F238E27FC236}">
                <a16:creationId xmlns:a16="http://schemas.microsoft.com/office/drawing/2014/main" id="{BAEA8921-0D25-BF4B-6C32-FA148DA618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0020" y="1703714"/>
            <a:ext cx="1711367" cy="2475118"/>
          </a:xfrm>
          <a:prstGeom prst="rect">
            <a:avLst/>
          </a:prstGeom>
        </p:spPr>
      </p:pic>
      <p:pic>
        <p:nvPicPr>
          <p:cNvPr id="5" name="Picture 4" descr="A purple and white cover with a hand holding a person&#10;&#10;AI-generated content may be incorrect.">
            <a:extLst>
              <a:ext uri="{FF2B5EF4-FFF2-40B4-BE49-F238E27FC236}">
                <a16:creationId xmlns:a16="http://schemas.microsoft.com/office/drawing/2014/main" id="{5128A2C8-1BD3-FCA5-D6AB-5B095B9A40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0892" y="1768105"/>
            <a:ext cx="1948087" cy="2721684"/>
          </a:xfrm>
          <a:prstGeom prst="rect">
            <a:avLst/>
          </a:prstGeom>
        </p:spPr>
      </p:pic>
      <p:pic>
        <p:nvPicPr>
          <p:cNvPr id="7" name="Picture 6" descr="A cover of a book&#10;&#10;AI-generated content may be incorrect.">
            <a:extLst>
              <a:ext uri="{FF2B5EF4-FFF2-40B4-BE49-F238E27FC236}">
                <a16:creationId xmlns:a16="http://schemas.microsoft.com/office/drawing/2014/main" id="{E7E24913-9E91-CE8E-B235-D1E28C8FC4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241" y="1703714"/>
            <a:ext cx="1937296" cy="2734640"/>
          </a:xfrm>
          <a:prstGeom prst="rect">
            <a:avLst/>
          </a:prstGeom>
        </p:spPr>
      </p:pic>
      <p:pic>
        <p:nvPicPr>
          <p:cNvPr id="9" name="Picture 8" descr="A purple and white cover with a purple circle with a white outline and a white head with a magnifying glass&#10;&#10;AI-generated content may be incorrect.">
            <a:extLst>
              <a:ext uri="{FF2B5EF4-FFF2-40B4-BE49-F238E27FC236}">
                <a16:creationId xmlns:a16="http://schemas.microsoft.com/office/drawing/2014/main" id="{7EFCB245-4E42-DA16-EADA-597DEA97C4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8557" y="4227890"/>
            <a:ext cx="1707989" cy="2441566"/>
          </a:xfrm>
          <a:prstGeom prst="rect">
            <a:avLst/>
          </a:prstGeom>
        </p:spPr>
      </p:pic>
      <p:pic>
        <p:nvPicPr>
          <p:cNvPr id="11" name="Picture 10" descr="A qr code on a white background&#10;&#10;AI-generated content may be incorrect.">
            <a:extLst>
              <a:ext uri="{FF2B5EF4-FFF2-40B4-BE49-F238E27FC236}">
                <a16:creationId xmlns:a16="http://schemas.microsoft.com/office/drawing/2014/main" id="{2C2DFDBF-227F-2FD5-A55B-A5B3F529BF6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2861" y="235992"/>
            <a:ext cx="2363764" cy="3064226"/>
          </a:xfrm>
          <a:prstGeom prst="rect">
            <a:avLst/>
          </a:prstGeom>
        </p:spPr>
      </p:pic>
      <p:pic>
        <p:nvPicPr>
          <p:cNvPr id="13" name="Picture 12" descr="A logo with text on it&#10;&#10;AI-generated content may be incorrect.">
            <a:extLst>
              <a:ext uri="{FF2B5EF4-FFF2-40B4-BE49-F238E27FC236}">
                <a16:creationId xmlns:a16="http://schemas.microsoft.com/office/drawing/2014/main" id="{08636F59-A1FA-5892-254A-7FE88D97D79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3566" y="188544"/>
            <a:ext cx="3315852" cy="1657926"/>
          </a:xfrm>
          <a:prstGeom prst="rect">
            <a:avLst/>
          </a:prstGeom>
        </p:spPr>
      </p:pic>
      <p:sp>
        <p:nvSpPr>
          <p:cNvPr id="2" name="TextBox 1">
            <a:extLst>
              <a:ext uri="{FF2B5EF4-FFF2-40B4-BE49-F238E27FC236}">
                <a16:creationId xmlns:a16="http://schemas.microsoft.com/office/drawing/2014/main" id="{5E92E005-D517-7860-627C-C9F69DA1B4D4}"/>
              </a:ext>
            </a:extLst>
          </p:cNvPr>
          <p:cNvSpPr txBox="1"/>
          <p:nvPr/>
        </p:nvSpPr>
        <p:spPr>
          <a:xfrm>
            <a:off x="3950892" y="493188"/>
            <a:ext cx="5220495" cy="646331"/>
          </a:xfrm>
          <a:prstGeom prst="rect">
            <a:avLst/>
          </a:prstGeom>
          <a:noFill/>
        </p:spPr>
        <p:txBody>
          <a:bodyPr wrap="square" rtlCol="0">
            <a:spAutoFit/>
          </a:bodyPr>
          <a:lstStyle/>
          <a:p>
            <a:r>
              <a:rPr lang="en-GB" dirty="0">
                <a:hlinkClick r:id="rId8"/>
              </a:rPr>
              <a:t>www.autism.org.uk/advice-and-guidance/topics/resources-for-autistic-teenagers</a:t>
            </a:r>
            <a:r>
              <a:rPr lang="en-GB" dirty="0"/>
              <a:t> </a:t>
            </a:r>
          </a:p>
        </p:txBody>
      </p:sp>
      <p:pic>
        <p:nvPicPr>
          <p:cNvPr id="6" name="Picture 5" descr="A purple and white cover with two people&#10;&#10;AI-generated content may be incorrect.">
            <a:extLst>
              <a:ext uri="{FF2B5EF4-FFF2-40B4-BE49-F238E27FC236}">
                <a16:creationId xmlns:a16="http://schemas.microsoft.com/office/drawing/2014/main" id="{8C8A9DCB-F959-54AA-A97B-03ABB1AFC08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93324" y="4154629"/>
            <a:ext cx="1835009" cy="2602537"/>
          </a:xfrm>
          <a:prstGeom prst="rect">
            <a:avLst/>
          </a:prstGeom>
        </p:spPr>
      </p:pic>
    </p:spTree>
    <p:extLst>
      <p:ext uri="{BB962C8B-B14F-4D97-AF65-F5344CB8AC3E}">
        <p14:creationId xmlns:p14="http://schemas.microsoft.com/office/powerpoint/2010/main" val="2685725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378" y="0"/>
            <a:ext cx="4732518" cy="6858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1712" y="101384"/>
            <a:ext cx="6655231" cy="6655231"/>
          </a:xfrm>
          <a:prstGeom prst="rect">
            <a:avLst/>
          </a:prstGeom>
        </p:spPr>
      </p:pic>
    </p:spTree>
    <p:extLst>
      <p:ext uri="{BB962C8B-B14F-4D97-AF65-F5344CB8AC3E}">
        <p14:creationId xmlns:p14="http://schemas.microsoft.com/office/powerpoint/2010/main" val="4155913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200" y="487682"/>
            <a:ext cx="9743457" cy="5632311"/>
          </a:xfrm>
          <a:prstGeom prst="rect">
            <a:avLst/>
          </a:prstGeom>
          <a:noFill/>
        </p:spPr>
        <p:txBody>
          <a:bodyPr wrap="square" rtlCol="0">
            <a:spAutoFit/>
          </a:bodyPr>
          <a:lstStyle/>
          <a:p>
            <a:r>
              <a:rPr lang="en-GB" dirty="0">
                <a:solidFill>
                  <a:schemeClr val="accent5"/>
                </a:solidFill>
              </a:rPr>
              <a:t>Check your pack of resources that was sent to you with the Diagnosis report for useful links including:</a:t>
            </a:r>
          </a:p>
          <a:p>
            <a:endParaRPr lang="en-GB" dirty="0"/>
          </a:p>
          <a:p>
            <a:r>
              <a:rPr lang="en-GB" dirty="0"/>
              <a:t>‘Amazing things happen’ you tube clip about ASD</a:t>
            </a:r>
          </a:p>
          <a:p>
            <a:r>
              <a:rPr lang="en-GB" u="sng" dirty="0">
                <a:hlinkClick r:id="rId2"/>
              </a:rPr>
              <a:t>https://www.youtube.com/watch?v=RbwRrVw-CRo</a:t>
            </a:r>
            <a:r>
              <a:rPr lang="en-GB" dirty="0"/>
              <a:t> </a:t>
            </a:r>
          </a:p>
          <a:p>
            <a:r>
              <a:rPr lang="en-GB" dirty="0"/>
              <a:t>Please see link below for an excellent new video about autism from the Autism Education trust , I would recommend this from primary aged 7+ </a:t>
            </a:r>
          </a:p>
          <a:p>
            <a:r>
              <a:rPr lang="en-GB" dirty="0">
                <a:hlinkClick r:id="rId3"/>
              </a:rPr>
              <a:t>www.autismeducationtrust.org.uk/celebrating-autistic-strengths-and-differences</a:t>
            </a:r>
            <a:r>
              <a:rPr lang="en-GB" dirty="0"/>
              <a:t> </a:t>
            </a:r>
          </a:p>
          <a:p>
            <a:endParaRPr lang="en-GB" dirty="0"/>
          </a:p>
          <a:p>
            <a:r>
              <a:rPr lang="en-GB" dirty="0"/>
              <a:t> </a:t>
            </a:r>
          </a:p>
          <a:p>
            <a:r>
              <a:rPr lang="en-GB" dirty="0"/>
              <a:t>Inside our Autistic Minds </a:t>
            </a:r>
            <a:r>
              <a:rPr lang="en-GB" dirty="0">
                <a:hlinkClick r:id="rId4"/>
              </a:rPr>
              <a:t>BBC Two - Inside Our Autistic Minds</a:t>
            </a:r>
            <a:r>
              <a:rPr lang="en-GB" dirty="0"/>
              <a:t> </a:t>
            </a:r>
          </a:p>
          <a:p>
            <a:endParaRPr lang="en-GB" dirty="0"/>
          </a:p>
          <a:p>
            <a:r>
              <a:rPr lang="en-GB" dirty="0"/>
              <a:t>Paddy McGuinness documentary – Our Family and Autism</a:t>
            </a:r>
          </a:p>
          <a:p>
            <a:r>
              <a:rPr lang="en-GB" dirty="0">
                <a:hlinkClick r:id="rId5"/>
              </a:rPr>
              <a:t>https://www.bbc.co.uk/iplayer/episode/m00122vl/paddy-and-christine-mcguinness-our-family-and-autism</a:t>
            </a:r>
            <a:endParaRPr lang="en-GB" dirty="0"/>
          </a:p>
          <a:p>
            <a:r>
              <a:rPr lang="en-GB" dirty="0"/>
              <a:t> </a:t>
            </a:r>
          </a:p>
          <a:p>
            <a:endParaRPr lang="en-GB" dirty="0"/>
          </a:p>
          <a:p>
            <a:r>
              <a:rPr lang="en-GB" dirty="0"/>
              <a:t>Discover together what brings them JOY! As long as it’s safe and can be done in a safe and responsible way, let them continue with their passion. We all have things that make us happy and brings us joy. Encourage them to try new things or revisit old passions to find their “thing”. </a:t>
            </a:r>
          </a:p>
          <a:p>
            <a:endParaRPr lang="en-GB" dirty="0"/>
          </a:p>
        </p:txBody>
      </p:sp>
    </p:spTree>
    <p:extLst>
      <p:ext uri="{BB962C8B-B14F-4D97-AF65-F5344CB8AC3E}">
        <p14:creationId xmlns:p14="http://schemas.microsoft.com/office/powerpoint/2010/main" val="60653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55923" y="359434"/>
            <a:ext cx="8658076" cy="2031325"/>
          </a:xfrm>
          <a:prstGeom prst="rect">
            <a:avLst/>
          </a:prstGeom>
        </p:spPr>
        <p:txBody>
          <a:bodyPr wrap="none">
            <a:spAutoFit/>
          </a:bodyPr>
          <a:lstStyle/>
          <a:p>
            <a:pPr fontAlgn="base"/>
            <a:r>
              <a:rPr lang="en-GB" b="1" dirty="0">
                <a:solidFill>
                  <a:srgbClr val="0B463D"/>
                </a:solidFill>
                <a:latin typeface="barnardos-express"/>
              </a:rPr>
              <a:t>Lancashire and South Cumbria Thrive Service</a:t>
            </a:r>
          </a:p>
          <a:p>
            <a:pPr fontAlgn="base"/>
            <a:endParaRPr lang="en-GB" dirty="0"/>
          </a:p>
          <a:p>
            <a:r>
              <a:rPr lang="en-GB" dirty="0"/>
              <a:t>01772 505138 </a:t>
            </a:r>
            <a:r>
              <a:rPr lang="en-GB" dirty="0">
                <a:hlinkClick r:id="rId2"/>
              </a:rPr>
              <a:t>thrivelsc@barnardos.org.uk</a:t>
            </a:r>
            <a:r>
              <a:rPr lang="en-GB" dirty="0"/>
              <a:t> </a:t>
            </a:r>
          </a:p>
          <a:p>
            <a:endParaRPr lang="en-GB" dirty="0"/>
          </a:p>
          <a:p>
            <a:r>
              <a:rPr lang="en-GB" dirty="0">
                <a:hlinkClick r:id="rId3"/>
              </a:rPr>
              <a:t>www.barnardos.org.uk/get-support/services/lancashire-and-south-cumbria-thrive-service</a:t>
            </a:r>
            <a:r>
              <a:rPr lang="en-GB" dirty="0"/>
              <a:t> </a:t>
            </a:r>
          </a:p>
          <a:p>
            <a:pPr fontAlgn="base"/>
            <a:endParaRPr lang="en-GB" dirty="0"/>
          </a:p>
          <a:p>
            <a:pPr fontAlgn="base"/>
            <a:endParaRPr lang="en-GB" b="1" i="0" dirty="0">
              <a:solidFill>
                <a:srgbClr val="0B463D"/>
              </a:solidFill>
              <a:effectLst/>
              <a:latin typeface="barnardos-express"/>
            </a:endParaRPr>
          </a:p>
        </p:txBody>
      </p:sp>
      <p:pic>
        <p:nvPicPr>
          <p:cNvPr id="1028" name="Picture 4" descr="Barnardo's Young People &amp; Families Te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55281"/>
            <a:ext cx="2430139" cy="13608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9116" y="2238311"/>
            <a:ext cx="11677382" cy="4247317"/>
          </a:xfrm>
          <a:prstGeom prst="rect">
            <a:avLst/>
          </a:prstGeom>
        </p:spPr>
        <p:txBody>
          <a:bodyPr wrap="square">
            <a:spAutoFit/>
          </a:bodyPr>
          <a:lstStyle/>
          <a:p>
            <a:r>
              <a:rPr lang="en-GB" dirty="0">
                <a:solidFill>
                  <a:srgbClr val="1D1D1D"/>
                </a:solidFill>
              </a:rPr>
              <a:t>The service offers therapeutic one-to-one, group work and counselling support to children and young people aged 5 to 18 (extending to 25 years based on SEN need) within the whole of the Lancashire &amp; South Cumbria Integrated Care Board (ICB) area. </a:t>
            </a:r>
          </a:p>
          <a:p>
            <a:pPr fontAlgn="base"/>
            <a:r>
              <a:rPr lang="en-GB" dirty="0"/>
              <a:t>Please note: The My Time to THRIVE Service is NOT a crisis service. We provide support to children &amp; young people with low – moderate mental health needs. Services supporting children and young people's emotional health and wellbeing. We have centres where children and young people can visit and have a trained worker they can trust and talk to. We help them build their confidence and get to the root of their difficulties.</a:t>
            </a:r>
          </a:p>
          <a:p>
            <a:pPr fontAlgn="base"/>
            <a:endParaRPr lang="en-GB" dirty="0"/>
          </a:p>
          <a:p>
            <a:pPr fontAlgn="base"/>
            <a:r>
              <a:rPr lang="en-GB" dirty="0"/>
              <a:t>If you need urgent support, please contact your GP, the local CAMHS Crisis Team (via 0800 953 0110) or in an emergency situation, you should consider contacting Emergency Services or visit your local A&amp;E department or Urgent Care facility.</a:t>
            </a:r>
          </a:p>
          <a:p>
            <a:pPr fontAlgn="base"/>
            <a:r>
              <a:rPr lang="en-GB" dirty="0"/>
              <a:t>Here are some other services and organisations, that may also be useful to you:</a:t>
            </a:r>
            <a:br>
              <a:rPr lang="en-GB" dirty="0"/>
            </a:br>
            <a:r>
              <a:rPr lang="en-GB" u="sng" dirty="0">
                <a:hlinkClick r:id="rId5"/>
              </a:rPr>
              <a:t>www.kooth.com</a:t>
            </a:r>
            <a:br>
              <a:rPr lang="en-GB" dirty="0"/>
            </a:br>
            <a:r>
              <a:rPr lang="en-GB" u="sng" dirty="0">
                <a:hlinkClick r:id="rId6"/>
              </a:rPr>
              <a:t>www.youngminds.org.uk</a:t>
            </a:r>
            <a:br>
              <a:rPr lang="en-GB" dirty="0"/>
            </a:br>
            <a:r>
              <a:rPr lang="en-GB" u="sng" dirty="0">
                <a:hlinkClick r:id="rId7"/>
              </a:rPr>
              <a:t>www.every-life-matters.org.uk</a:t>
            </a:r>
            <a:r>
              <a:rPr lang="en-GB" dirty="0"/>
              <a:t> </a:t>
            </a:r>
          </a:p>
          <a:p>
            <a:pPr fontAlgn="base"/>
            <a:endParaRPr lang="en-GB" dirty="0"/>
          </a:p>
        </p:txBody>
      </p:sp>
    </p:spTree>
    <p:extLst>
      <p:ext uri="{BB962C8B-B14F-4D97-AF65-F5344CB8AC3E}">
        <p14:creationId xmlns:p14="http://schemas.microsoft.com/office/powerpoint/2010/main" val="1914297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658" y="206734"/>
            <a:ext cx="1618752" cy="1618752"/>
          </a:xfrm>
          <a:prstGeom prst="rect">
            <a:avLst/>
          </a:prstGeom>
        </p:spPr>
      </p:pic>
      <p:sp>
        <p:nvSpPr>
          <p:cNvPr id="5" name="TextBox 4"/>
          <p:cNvSpPr txBox="1"/>
          <p:nvPr/>
        </p:nvSpPr>
        <p:spPr>
          <a:xfrm>
            <a:off x="2274073" y="508883"/>
            <a:ext cx="7084612" cy="923330"/>
          </a:xfrm>
          <a:prstGeom prst="rect">
            <a:avLst/>
          </a:prstGeom>
          <a:noFill/>
        </p:spPr>
        <p:txBody>
          <a:bodyPr wrap="square" rtlCol="0">
            <a:spAutoFit/>
          </a:bodyPr>
          <a:lstStyle/>
          <a:p>
            <a:r>
              <a:rPr lang="en-GB" b="1" dirty="0">
                <a:solidFill>
                  <a:srgbClr val="FF0000"/>
                </a:solidFill>
              </a:rPr>
              <a:t>Lancashire Mind Peer Support Programme </a:t>
            </a:r>
          </a:p>
          <a:p>
            <a:r>
              <a:rPr lang="en-GB" dirty="0">
                <a:hlinkClick r:id="rId3"/>
              </a:rPr>
              <a:t>www.lancashiremind.org.uk/project/childrens-peer-support/ </a:t>
            </a:r>
            <a:endParaRPr lang="en-GB" dirty="0"/>
          </a:p>
          <a:p>
            <a:r>
              <a:rPr lang="en-GB" dirty="0"/>
              <a:t>North Lancashire Contact </a:t>
            </a:r>
            <a:r>
              <a:rPr lang="en-GB" dirty="0">
                <a:hlinkClick r:id="rId4"/>
              </a:rPr>
              <a:t>charlottesutton@lancashiremind.org.uk</a:t>
            </a:r>
            <a:r>
              <a:rPr lang="en-GB" dirty="0"/>
              <a:t> </a:t>
            </a:r>
          </a:p>
        </p:txBody>
      </p:sp>
      <p:sp>
        <p:nvSpPr>
          <p:cNvPr id="6" name="Rectangle 5"/>
          <p:cNvSpPr/>
          <p:nvPr/>
        </p:nvSpPr>
        <p:spPr>
          <a:xfrm>
            <a:off x="273657" y="1859340"/>
            <a:ext cx="11621493" cy="4524315"/>
          </a:xfrm>
          <a:prstGeom prst="rect">
            <a:avLst/>
          </a:prstGeom>
        </p:spPr>
        <p:txBody>
          <a:bodyPr wrap="square">
            <a:spAutoFit/>
          </a:bodyPr>
          <a:lstStyle/>
          <a:p>
            <a:r>
              <a:rPr lang="en-GB" b="0" i="0" dirty="0">
                <a:solidFill>
                  <a:srgbClr val="1D1D1D"/>
                </a:solidFill>
                <a:effectLst/>
              </a:rPr>
              <a:t>Through innovative, peer-led support systems, this programme aims to enhance the mental health and wellbeing of young people aged 10 to 19 (up to 25 with SEND) across Lancashire. With children facing an alarming increase in mental health challenges, we can help support them to find coping strategies and build resilience.</a:t>
            </a:r>
          </a:p>
          <a:p>
            <a:endParaRPr lang="en-GB" b="0" i="0" dirty="0">
              <a:solidFill>
                <a:srgbClr val="1D1D1D"/>
              </a:solidFill>
              <a:effectLst/>
            </a:endParaRPr>
          </a:p>
          <a:p>
            <a:r>
              <a:rPr lang="en-GB" b="0" i="0" dirty="0">
                <a:solidFill>
                  <a:srgbClr val="1D1D1D"/>
                </a:solidFill>
                <a:effectLst/>
              </a:rPr>
              <a:t>Our Peer Support Programme is run across Lancashire. </a:t>
            </a:r>
            <a:r>
              <a:rPr lang="en-US" altLang="en-US" dirty="0">
                <a:solidFill>
                  <a:srgbClr val="1D1D1D"/>
                </a:solidFill>
              </a:rPr>
              <a:t>The project offers multiple routes for young people to access the support they need, tailored to their individual wellbeing needs. The key elements of the programme include wellbeing assessments, diverse support routes, and the training of community peer support mentors.</a:t>
            </a:r>
          </a:p>
          <a:p>
            <a:pPr lvl="0" eaLnBrk="0" fontAlgn="base" hangingPunct="0">
              <a:spcBef>
                <a:spcPct val="0"/>
              </a:spcBef>
              <a:spcAft>
                <a:spcPct val="0"/>
              </a:spcAft>
            </a:pPr>
            <a:endParaRPr lang="en-US" altLang="en-US" dirty="0">
              <a:solidFill>
                <a:srgbClr val="1300C1"/>
              </a:solidFill>
            </a:endParaRPr>
          </a:p>
          <a:p>
            <a:pPr lvl="0" eaLnBrk="0" fontAlgn="base" hangingPunct="0">
              <a:spcBef>
                <a:spcPct val="0"/>
              </a:spcBef>
              <a:spcAft>
                <a:spcPct val="0"/>
              </a:spcAft>
            </a:pPr>
            <a:r>
              <a:rPr lang="en-US" altLang="en-US" b="1" dirty="0">
                <a:solidFill>
                  <a:srgbClr val="1300C1"/>
                </a:solidFill>
              </a:rPr>
              <a:t>Support Available</a:t>
            </a:r>
            <a:endParaRPr kumimoji="0" lang="en-US" altLang="en-US" b="1" i="0" u="none" strike="noStrike" cap="none" normalizeH="0" baseline="0" dirty="0">
              <a:ln>
                <a:noFill/>
              </a:ln>
              <a:solidFill>
                <a:schemeClr val="tx1"/>
              </a:solidFill>
              <a:effectLst/>
            </a:endParaRPr>
          </a:p>
          <a:p>
            <a:pPr lvl="0" eaLnBrk="0" fontAlgn="base" hangingPunct="0">
              <a:spcBef>
                <a:spcPct val="0"/>
              </a:spcBef>
              <a:spcAft>
                <a:spcPct val="0"/>
              </a:spcAft>
            </a:pPr>
            <a:r>
              <a:rPr lang="en-US" altLang="en-US" dirty="0">
                <a:solidFill>
                  <a:srgbClr val="1D1D1D"/>
                </a:solidFill>
              </a:rPr>
              <a:t>The initiative addresses the growing prevalence of mental health issues among young people. We deliver a range of wellbeing provisions within the programme, including:</a:t>
            </a:r>
            <a:endParaRPr kumimoji="0" lang="en-US" altLang="en-US" b="0" i="0" u="none" strike="noStrike" cap="none" normalizeH="0" baseline="0" dirty="0">
              <a:ln>
                <a:noFill/>
              </a:ln>
              <a:solidFill>
                <a:schemeClr val="tx1"/>
              </a:solidFill>
              <a:effectLst/>
            </a:endParaRPr>
          </a:p>
          <a:p>
            <a:pPr lvl="0" eaLnBrk="0" fontAlgn="base" hangingPunct="0">
              <a:spcBef>
                <a:spcPct val="0"/>
              </a:spcBef>
              <a:spcAft>
                <a:spcPct val="0"/>
              </a:spcAft>
              <a:buFontTx/>
              <a:buChar char="•"/>
            </a:pPr>
            <a:r>
              <a:rPr lang="en-US" altLang="en-US" dirty="0">
                <a:solidFill>
                  <a:srgbClr val="1D1D1D"/>
                </a:solidFill>
              </a:rPr>
              <a:t>1:1 Peer Support Wellbeing Coaching (virtual sessions)</a:t>
            </a:r>
          </a:p>
          <a:p>
            <a:pPr lvl="0" eaLnBrk="0" fontAlgn="base" hangingPunct="0">
              <a:spcBef>
                <a:spcPct val="0"/>
              </a:spcBef>
              <a:spcAft>
                <a:spcPct val="0"/>
              </a:spcAft>
              <a:buFontTx/>
              <a:buChar char="•"/>
            </a:pPr>
            <a:r>
              <a:rPr lang="en-US" altLang="en-US" dirty="0">
                <a:solidFill>
                  <a:srgbClr val="1D1D1D"/>
                </a:solidFill>
              </a:rPr>
              <a:t>Support to access existing community groups</a:t>
            </a:r>
          </a:p>
          <a:p>
            <a:pPr lvl="0" eaLnBrk="0" fontAlgn="base" hangingPunct="0">
              <a:spcBef>
                <a:spcPct val="0"/>
              </a:spcBef>
              <a:spcAft>
                <a:spcPct val="0"/>
              </a:spcAft>
              <a:buFontTx/>
              <a:buChar char="•"/>
            </a:pPr>
            <a:r>
              <a:rPr lang="en-US" altLang="en-US" dirty="0">
                <a:solidFill>
                  <a:srgbClr val="1D1D1D"/>
                </a:solidFill>
              </a:rPr>
              <a:t>Signposting to specialist support</a:t>
            </a:r>
          </a:p>
          <a:p>
            <a:pPr lvl="0" eaLnBrk="0" fontAlgn="base" hangingPunct="0">
              <a:spcBef>
                <a:spcPct val="0"/>
              </a:spcBef>
              <a:spcAft>
                <a:spcPct val="0"/>
              </a:spcAft>
              <a:buFontTx/>
              <a:buChar char="•"/>
            </a:pPr>
            <a:r>
              <a:rPr lang="en-US" altLang="en-US" dirty="0">
                <a:solidFill>
                  <a:srgbClr val="1D1D1D"/>
                </a:solidFill>
              </a:rPr>
              <a:t>Peer support training</a:t>
            </a:r>
          </a:p>
          <a:p>
            <a:pPr lvl="0" eaLnBrk="0" fontAlgn="base" hangingPunct="0">
              <a:spcBef>
                <a:spcPct val="0"/>
              </a:spcBef>
              <a:spcAft>
                <a:spcPct val="0"/>
              </a:spcAft>
              <a:buFontTx/>
              <a:buChar char="•"/>
            </a:pPr>
            <a:r>
              <a:rPr lang="en-US" altLang="en-US" dirty="0">
                <a:solidFill>
                  <a:srgbClr val="1D1D1D"/>
                </a:solidFill>
              </a:rPr>
              <a:t>Establishing new groups for young people</a:t>
            </a:r>
          </a:p>
        </p:txBody>
      </p:sp>
      <p:sp>
        <p:nvSpPr>
          <p:cNvPr id="12" name="Rectangle 10"/>
          <p:cNvSpPr>
            <a:spLocks noChangeArrowheads="1"/>
          </p:cNvSpPr>
          <p:nvPr/>
        </p:nvSpPr>
        <p:spPr bwMode="auto">
          <a:xfrm>
            <a:off x="0" y="366999"/>
            <a:ext cx="65" cy="669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9044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300" b="0" i="0" u="none" strike="noStrike" cap="none" normalizeH="0" baseline="0" dirty="0">
              <a:ln>
                <a:noFill/>
              </a:ln>
              <a:solidFill>
                <a:srgbClr val="1300C1"/>
              </a:solidFill>
              <a:effectLst/>
              <a:latin typeface="Mind Meridian Bold"/>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6"/>
          <p:cNvSpPr/>
          <p:nvPr/>
        </p:nvSpPr>
        <p:spPr>
          <a:xfrm>
            <a:off x="9827812" y="135172"/>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0061050" y="5259788"/>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3095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D02CE0-825A-6C44-9037-70269211E8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658" y="206734"/>
            <a:ext cx="1618752" cy="1618752"/>
          </a:xfrm>
          <a:prstGeom prst="rect">
            <a:avLst/>
          </a:prstGeom>
        </p:spPr>
      </p:pic>
      <p:sp>
        <p:nvSpPr>
          <p:cNvPr id="3" name="Rectangle 2">
            <a:extLst>
              <a:ext uri="{FF2B5EF4-FFF2-40B4-BE49-F238E27FC236}">
                <a16:creationId xmlns:a16="http://schemas.microsoft.com/office/drawing/2014/main" id="{90A7CC83-217C-F2B5-7D3C-ADF4EA49BFB2}"/>
              </a:ext>
            </a:extLst>
          </p:cNvPr>
          <p:cNvSpPr/>
          <p:nvPr/>
        </p:nvSpPr>
        <p:spPr>
          <a:xfrm>
            <a:off x="9851666" y="135172"/>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5C6EA2E2-E598-AC61-2464-27C2261D3D49}"/>
              </a:ext>
            </a:extLst>
          </p:cNvPr>
          <p:cNvSpPr/>
          <p:nvPr/>
        </p:nvSpPr>
        <p:spPr>
          <a:xfrm>
            <a:off x="9924553" y="5131154"/>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D99F832F-FF12-0D25-1723-4D9F98905CB6}"/>
              </a:ext>
            </a:extLst>
          </p:cNvPr>
          <p:cNvSpPr txBox="1"/>
          <p:nvPr/>
        </p:nvSpPr>
        <p:spPr>
          <a:xfrm>
            <a:off x="453224" y="2334405"/>
            <a:ext cx="11465118" cy="4139595"/>
          </a:xfrm>
          <a:prstGeom prst="rect">
            <a:avLst/>
          </a:prstGeom>
          <a:noFill/>
        </p:spPr>
        <p:txBody>
          <a:bodyPr wrap="square">
            <a:spAutoFit/>
          </a:bodyPr>
          <a:lstStyle/>
          <a:p>
            <a:r>
              <a:rPr lang="en-GB" sz="1800" b="1" dirty="0">
                <a:effectLst/>
                <a:latin typeface="Aptos" panose="020B0004020202020204" pitchFamily="34" charset="0"/>
                <a:ea typeface="Aptos" panose="020B0004020202020204" pitchFamily="34" charset="0"/>
                <a:cs typeface="Aptos" panose="020B0004020202020204" pitchFamily="34" charset="0"/>
              </a:rPr>
              <a:t>More information/video intro: </a:t>
            </a:r>
            <a:r>
              <a:rPr lang="en-GB" sz="1800" u="sng" dirty="0">
                <a:solidFill>
                  <a:srgbClr val="0000FF"/>
                </a:solidFill>
                <a:effectLst/>
                <a:latin typeface="Aptos" panose="020B0004020202020204" pitchFamily="34" charset="0"/>
                <a:ea typeface="Aptos" panose="020B0004020202020204" pitchFamily="34" charset="0"/>
                <a:cs typeface="Aptos" panose="020B0004020202020204" pitchFamily="34" charset="0"/>
                <a:hlinkClick r:id="rId3"/>
              </a:rPr>
              <a:t>https://www.youtube.com/watch?v=CXM2fnTiWhI</a:t>
            </a:r>
            <a:endParaRPr lang="en-GB" sz="1800" dirty="0">
              <a:effectLst/>
              <a:latin typeface="Aptos" panose="020B0004020202020204" pitchFamily="34" charset="0"/>
              <a:ea typeface="Aptos" panose="020B0004020202020204" pitchFamily="34" charset="0"/>
              <a:cs typeface="Aptos" panose="020B0004020202020204" pitchFamily="34" charset="0"/>
            </a:endParaRPr>
          </a:p>
          <a:p>
            <a:r>
              <a:rPr lang="en-GB" sz="1800" dirty="0">
                <a:effectLst/>
                <a:latin typeface="Aptos" panose="020B0004020202020204" pitchFamily="34" charset="0"/>
                <a:ea typeface="Aptos" panose="020B0004020202020204" pitchFamily="34" charset="0"/>
                <a:cs typeface="Aptos" panose="020B0004020202020204" pitchFamily="34" charset="0"/>
              </a:rPr>
              <a:t>It is offered at no cost. It is for anyone interested in supporting mental wellbeing in their children but </a:t>
            </a:r>
            <a:r>
              <a:rPr lang="en-GB" sz="1800" b="1" dirty="0">
                <a:effectLst/>
                <a:latin typeface="Aptos" panose="020B0004020202020204" pitchFamily="34" charset="0"/>
                <a:ea typeface="Aptos" panose="020B0004020202020204" pitchFamily="34" charset="0"/>
                <a:cs typeface="Aptos" panose="020B0004020202020204" pitchFamily="34" charset="0"/>
              </a:rPr>
              <a:t>includes information specifically about mental wellbeing and neurodiversity (ADHD, autism, dyslexia and related mental differences).</a:t>
            </a:r>
            <a:r>
              <a:rPr lang="en-GB" sz="1800" dirty="0">
                <a:effectLst/>
                <a:latin typeface="Aptos" panose="020B0004020202020204" pitchFamily="34" charset="0"/>
                <a:ea typeface="Aptos" panose="020B0004020202020204" pitchFamily="34" charset="0"/>
                <a:cs typeface="Aptos" panose="020B0004020202020204" pitchFamily="34" charset="0"/>
              </a:rPr>
              <a:t> It has been created based on feedback from professionals, parents and those who are neurodivergent and/or who have had difficulties with their mental wellbeing. </a:t>
            </a:r>
          </a:p>
          <a:p>
            <a:r>
              <a:rPr lang="en-GB" sz="1800" dirty="0">
                <a:effectLst/>
                <a:latin typeface="Aptos" panose="020B0004020202020204" pitchFamily="34" charset="0"/>
                <a:ea typeface="Aptos" panose="020B0004020202020204" pitchFamily="34" charset="0"/>
                <a:cs typeface="Aptos" panose="020B0004020202020204" pitchFamily="34" charset="0"/>
              </a:rPr>
              <a:t>There is a downloadable support kit at the end of the training full of practical ideas to support you and your child. </a:t>
            </a:r>
          </a:p>
          <a:p>
            <a:r>
              <a:rPr lang="en-GB" sz="1800" b="1" dirty="0">
                <a:effectLst/>
                <a:latin typeface="Aptos" panose="020B0004020202020204" pitchFamily="34" charset="0"/>
                <a:ea typeface="Aptos" panose="020B0004020202020204" pitchFamily="34" charset="0"/>
                <a:cs typeface="Aptos" panose="020B0004020202020204" pitchFamily="34" charset="0"/>
              </a:rPr>
              <a:t>You can register and enrol here: </a:t>
            </a:r>
            <a:r>
              <a:rPr lang="en-GB" sz="1800" b="1" u="sng" dirty="0">
                <a:solidFill>
                  <a:srgbClr val="0000FF"/>
                </a:solidFill>
                <a:effectLst/>
                <a:latin typeface="Aptos" panose="020B0004020202020204" pitchFamily="34" charset="0"/>
                <a:ea typeface="Aptos" panose="020B0004020202020204" pitchFamily="34" charset="0"/>
                <a:cs typeface="Aptos" panose="020B0004020202020204" pitchFamily="34" charset="0"/>
                <a:hlinkClick r:id="rId4"/>
              </a:rPr>
              <a:t>https://trainingondemand.lancashiremind.org.uk/</a:t>
            </a:r>
            <a:endParaRPr lang="en-GB" sz="1200" b="1" dirty="0">
              <a:solidFill>
                <a:srgbClr val="000000"/>
              </a:solidFill>
              <a:latin typeface="Mind20font20TRIALotf"/>
            </a:endParaRPr>
          </a:p>
          <a:p>
            <a:pPr algn="l">
              <a:spcAft>
                <a:spcPts val="600"/>
              </a:spcAft>
            </a:pPr>
            <a:r>
              <a:rPr lang="en-GB" sz="1200" b="1" i="0" dirty="0">
                <a:solidFill>
                  <a:srgbClr val="000000"/>
                </a:solidFill>
                <a:effectLst/>
                <a:latin typeface="Mind20font20TRIALotf"/>
              </a:rPr>
              <a:t>Learning Objectives</a:t>
            </a:r>
            <a:endParaRPr lang="en-GB" sz="1200" b="0" i="0" dirty="0">
              <a:solidFill>
                <a:srgbClr val="000000"/>
              </a:solidFill>
              <a:effectLst/>
              <a:latin typeface="Mind20font20TRIALotf"/>
            </a:endParaRPr>
          </a:p>
          <a:p>
            <a:pPr algn="l">
              <a:buFont typeface="Arial" panose="020B0604020202020204" pitchFamily="34" charset="0"/>
              <a:buChar char="•"/>
            </a:pPr>
            <a:r>
              <a:rPr lang="en-GB" sz="1200" b="0" i="0" dirty="0">
                <a:solidFill>
                  <a:srgbClr val="000000"/>
                </a:solidFill>
                <a:effectLst/>
                <a:latin typeface="Mind20font20TRIALotf"/>
              </a:rPr>
              <a:t>Improve basic knowledge around neurodiversity</a:t>
            </a:r>
          </a:p>
          <a:p>
            <a:pPr algn="l">
              <a:buFont typeface="Arial" panose="020B0604020202020204" pitchFamily="34" charset="0"/>
              <a:buChar char="•"/>
            </a:pPr>
            <a:r>
              <a:rPr lang="en-GB" sz="1200" b="0" i="0" dirty="0">
                <a:solidFill>
                  <a:srgbClr val="000000"/>
                </a:solidFill>
                <a:effectLst/>
                <a:latin typeface="Mind20font20TRIALotf"/>
              </a:rPr>
              <a:t>Understand the importance of mental health </a:t>
            </a:r>
          </a:p>
          <a:p>
            <a:pPr algn="l">
              <a:buFont typeface="Arial" panose="020B0604020202020204" pitchFamily="34" charset="0"/>
              <a:buChar char="•"/>
            </a:pPr>
            <a:r>
              <a:rPr lang="en-GB" sz="1200" b="0" i="0" dirty="0">
                <a:solidFill>
                  <a:srgbClr val="000000"/>
                </a:solidFill>
                <a:effectLst/>
                <a:latin typeface="Mind20font20TRIALotf"/>
              </a:rPr>
              <a:t>Learn tools and techniques to support emotional wellbeing and self esteem</a:t>
            </a:r>
          </a:p>
          <a:p>
            <a:pPr algn="l">
              <a:buFont typeface="Arial" panose="020B0604020202020204" pitchFamily="34" charset="0"/>
              <a:buChar char="•"/>
            </a:pPr>
            <a:r>
              <a:rPr lang="en-GB" sz="1200" b="0" i="0" dirty="0">
                <a:solidFill>
                  <a:srgbClr val="000000"/>
                </a:solidFill>
                <a:effectLst/>
                <a:latin typeface="Mind20font20TRIALotf"/>
              </a:rPr>
              <a:t>Recognition of the importance of communication and family cohesion</a:t>
            </a:r>
          </a:p>
          <a:p>
            <a:pPr algn="l"/>
            <a:r>
              <a:rPr lang="en-GB" sz="1200" b="0" i="1" dirty="0">
                <a:solidFill>
                  <a:srgbClr val="000000"/>
                </a:solidFill>
                <a:effectLst/>
                <a:latin typeface="Mind20font20TRIALotf"/>
              </a:rPr>
              <a:t>Disclaimer: This is not a specific mental health or neurodiverse diagnoses course.  This is not a course for parents whose children or parents/carers who are in crisis. Both mental health and neurodiversity are broad spectrums of experience.  This course is intended to provide parents and carers with tools and techniques to maintain communication and family cohesion, whilst navigating the challenges of parenting and the journey of seeking support.  Difficult thoughts and feelings have intentionally been omitted to ensure that all our learners feel safe and supported throughout the session.  For more information on our 'live' parenting workshops supported by trained facilitators, which do tackle more challenging topics, please contact training@lancashiremind.org.uk.</a:t>
            </a:r>
            <a:endParaRPr lang="en-GB" sz="1200" b="0" i="0" dirty="0">
              <a:solidFill>
                <a:srgbClr val="000000"/>
              </a:solidFill>
              <a:effectLst/>
              <a:latin typeface="Mind20font20TRIALotf"/>
            </a:endParaRPr>
          </a:p>
          <a:p>
            <a:pPr algn="l"/>
            <a:r>
              <a:rPr lang="en-GB" sz="1200" b="0" i="1" dirty="0">
                <a:solidFill>
                  <a:srgbClr val="000000"/>
                </a:solidFill>
                <a:effectLst/>
                <a:latin typeface="Mind20font20TRIALotf"/>
              </a:rPr>
              <a:t>If your child is in crisis, please reach out to local NHS support by calling 999 for urgent support or contacting 111 (select 2) for non urgent support or speak to your GP.</a:t>
            </a:r>
            <a:endParaRPr lang="en-GB" sz="1200" b="0" i="0" dirty="0">
              <a:solidFill>
                <a:srgbClr val="080809"/>
              </a:solidFill>
              <a:effectLst/>
              <a:latin typeface="inherit"/>
            </a:endParaRPr>
          </a:p>
        </p:txBody>
      </p:sp>
      <p:sp>
        <p:nvSpPr>
          <p:cNvPr id="8" name="TextBox 7">
            <a:extLst>
              <a:ext uri="{FF2B5EF4-FFF2-40B4-BE49-F238E27FC236}">
                <a16:creationId xmlns:a16="http://schemas.microsoft.com/office/drawing/2014/main" id="{73F77151-5311-24B1-44FE-9A75CE4C3DCF}"/>
              </a:ext>
            </a:extLst>
          </p:cNvPr>
          <p:cNvSpPr txBox="1"/>
          <p:nvPr/>
        </p:nvSpPr>
        <p:spPr>
          <a:xfrm>
            <a:off x="2156792" y="206734"/>
            <a:ext cx="9610476" cy="1708160"/>
          </a:xfrm>
          <a:prstGeom prst="rect">
            <a:avLst/>
          </a:prstGeom>
          <a:noFill/>
        </p:spPr>
        <p:txBody>
          <a:bodyPr wrap="square">
            <a:spAutoFit/>
          </a:bodyPr>
          <a:lstStyle/>
          <a:p>
            <a:pPr algn="l">
              <a:spcAft>
                <a:spcPts val="600"/>
              </a:spcAft>
            </a:pPr>
            <a:r>
              <a:rPr lang="en-GB" dirty="0">
                <a:solidFill>
                  <a:srgbClr val="080809"/>
                </a:solidFill>
                <a:latin typeface="inherit"/>
              </a:rPr>
              <a:t>F</a:t>
            </a:r>
            <a:r>
              <a:rPr lang="en-GB" b="0" i="0" dirty="0">
                <a:solidFill>
                  <a:srgbClr val="080809"/>
                </a:solidFill>
                <a:effectLst/>
                <a:latin typeface="inherit"/>
              </a:rPr>
              <a:t>ree Lancashire Mind course on Mental Health and neurodiversity called Supporting Your Child</a:t>
            </a:r>
          </a:p>
          <a:p>
            <a:pPr algn="l">
              <a:spcAft>
                <a:spcPts val="600"/>
              </a:spcAft>
            </a:pPr>
            <a:r>
              <a:rPr lang="en-GB" b="1" i="0" u="none" strike="noStrike" dirty="0">
                <a:solidFill>
                  <a:srgbClr val="080809"/>
                </a:solidFill>
                <a:effectLst/>
                <a:latin typeface="inherit"/>
              </a:rPr>
              <a:t>Training for Parents</a:t>
            </a:r>
            <a:endParaRPr lang="en-GB" b="0" i="0" dirty="0">
              <a:solidFill>
                <a:srgbClr val="080809"/>
              </a:solidFill>
              <a:effectLst/>
              <a:latin typeface="inherit"/>
            </a:endParaRPr>
          </a:p>
          <a:p>
            <a:pPr algn="l">
              <a:spcAft>
                <a:spcPts val="600"/>
              </a:spcAft>
            </a:pPr>
            <a:r>
              <a:rPr lang="en-GB" b="0" i="0" dirty="0">
                <a:solidFill>
                  <a:srgbClr val="080809"/>
                </a:solidFill>
                <a:effectLst/>
                <a:latin typeface="inherit"/>
              </a:rPr>
              <a:t>Supporting Your Child with emotional wellbeing and/or neurodiversity. A course for parents looking for tools and strategies to support the emotional health and wellbeing of their child. </a:t>
            </a:r>
          </a:p>
          <a:p>
            <a:pPr algn="l">
              <a:spcAft>
                <a:spcPts val="600"/>
              </a:spcAft>
            </a:pPr>
            <a:r>
              <a:rPr lang="en-GB" dirty="0">
                <a:solidFill>
                  <a:srgbClr val="080809"/>
                </a:solidFill>
                <a:latin typeface="inherit"/>
                <a:hlinkClick r:id="rId5"/>
              </a:rPr>
              <a:t>www.trainingondemand.lancashiremind.org.uk</a:t>
            </a:r>
            <a:r>
              <a:rPr lang="en-GB" dirty="0">
                <a:solidFill>
                  <a:srgbClr val="080809"/>
                </a:solidFill>
                <a:latin typeface="inherit"/>
              </a:rPr>
              <a:t> </a:t>
            </a:r>
          </a:p>
        </p:txBody>
      </p:sp>
    </p:spTree>
    <p:extLst>
      <p:ext uri="{BB962C8B-B14F-4D97-AF65-F5344CB8AC3E}">
        <p14:creationId xmlns:p14="http://schemas.microsoft.com/office/powerpoint/2010/main" val="3714037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42D7ED3-5C82-33DC-D8DE-33E37F9BDB0F}"/>
              </a:ext>
            </a:extLst>
          </p:cNvPr>
          <p:cNvSpPr/>
          <p:nvPr/>
        </p:nvSpPr>
        <p:spPr>
          <a:xfrm>
            <a:off x="10061050" y="5259788"/>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1EF4B7D1-867A-A791-CFB0-B57EEE4BED33}"/>
              </a:ext>
            </a:extLst>
          </p:cNvPr>
          <p:cNvSpPr txBox="1"/>
          <p:nvPr/>
        </p:nvSpPr>
        <p:spPr>
          <a:xfrm>
            <a:off x="322301" y="1795464"/>
            <a:ext cx="11698249" cy="3970318"/>
          </a:xfrm>
          <a:prstGeom prst="rect">
            <a:avLst/>
          </a:prstGeom>
          <a:noFill/>
        </p:spPr>
        <p:txBody>
          <a:bodyPr wrap="square">
            <a:spAutoFit/>
          </a:bodyPr>
          <a:lstStyle/>
          <a:p>
            <a:r>
              <a:rPr lang="en-GB" b="0" i="0" dirty="0">
                <a:solidFill>
                  <a:srgbClr val="111111"/>
                </a:solidFill>
                <a:effectLst/>
                <a:latin typeface="ui-sans-serif"/>
              </a:rPr>
              <a:t>NeuroBears (recommended by Anna Freud Organisation) is a course all about the autistic experience developed for, and in collaboration with, autistic young people. Aimed at young autistic people aged 8-14 who are new to understanding their autism. Through NeuroBears we hope to educate and increase young people’s understanding of their autistic experience and encourage them to share how they experience their autism with safe adults.</a:t>
            </a:r>
          </a:p>
          <a:p>
            <a:r>
              <a:rPr lang="en-GB" dirty="0" err="1"/>
              <a:t>Neurobears</a:t>
            </a:r>
            <a:r>
              <a:rPr lang="en-GB" dirty="0"/>
              <a:t> has approximately 90 minutes of videos, broken down into 12 video sessions. The course is accompanied by young person and adult workbooks. License for home use is £75</a:t>
            </a:r>
          </a:p>
          <a:p>
            <a:r>
              <a:rPr lang="en-GB" dirty="0"/>
              <a:t>The topics covered are:</a:t>
            </a:r>
          </a:p>
          <a:p>
            <a:r>
              <a:rPr lang="en-GB" dirty="0"/>
              <a:t>A brief history of autism</a:t>
            </a:r>
          </a:p>
          <a:p>
            <a:r>
              <a:rPr lang="en-GB" dirty="0"/>
              <a:t>A positive strengths-based diagnosis model. Autism Myths</a:t>
            </a:r>
          </a:p>
          <a:p>
            <a:r>
              <a:rPr lang="en-GB" dirty="0"/>
              <a:t>Neurodivergence - Autism + environment = outcome</a:t>
            </a:r>
          </a:p>
          <a:p>
            <a:r>
              <a:rPr lang="en-GB" dirty="0"/>
              <a:t>What autism isn’t – co-occurring conditions</a:t>
            </a:r>
          </a:p>
          <a:p>
            <a:r>
              <a:rPr lang="en-GB" dirty="0"/>
              <a:t>Autism and sensory experience</a:t>
            </a:r>
          </a:p>
          <a:p>
            <a:r>
              <a:rPr lang="en-GB" dirty="0"/>
              <a:t>Autistic overwhelm, meltdowns, and shutdowns. Autistic communication Autistic Masking. Spoon Theory and Autistic burnout. Autistic identity. Examples and personal experiences</a:t>
            </a:r>
          </a:p>
        </p:txBody>
      </p:sp>
      <p:pic>
        <p:nvPicPr>
          <p:cNvPr id="5" name="Picture 4" descr="A logo with a bear in the middle of a circle&#10;&#10;AI-generated content may be incorrect.">
            <a:extLst>
              <a:ext uri="{FF2B5EF4-FFF2-40B4-BE49-F238E27FC236}">
                <a16:creationId xmlns:a16="http://schemas.microsoft.com/office/drawing/2014/main" id="{9CB33B97-E911-AA6B-098F-A90FEB94A7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411" y="66675"/>
            <a:ext cx="1624014" cy="1624014"/>
          </a:xfrm>
          <a:prstGeom prst="rect">
            <a:avLst/>
          </a:prstGeom>
        </p:spPr>
      </p:pic>
      <p:sp>
        <p:nvSpPr>
          <p:cNvPr id="6" name="TextBox 5">
            <a:extLst>
              <a:ext uri="{FF2B5EF4-FFF2-40B4-BE49-F238E27FC236}">
                <a16:creationId xmlns:a16="http://schemas.microsoft.com/office/drawing/2014/main" id="{FAC99DD4-D565-A7CD-D724-7296370FEBB9}"/>
              </a:ext>
            </a:extLst>
          </p:cNvPr>
          <p:cNvSpPr txBox="1"/>
          <p:nvPr/>
        </p:nvSpPr>
        <p:spPr>
          <a:xfrm>
            <a:off x="3048000" y="349597"/>
            <a:ext cx="2943225" cy="369332"/>
          </a:xfrm>
          <a:prstGeom prst="rect">
            <a:avLst/>
          </a:prstGeom>
          <a:noFill/>
        </p:spPr>
        <p:txBody>
          <a:bodyPr wrap="square" rtlCol="0">
            <a:spAutoFit/>
          </a:bodyPr>
          <a:lstStyle/>
          <a:p>
            <a:r>
              <a:rPr lang="en-GB" dirty="0">
                <a:hlinkClick r:id="rId3"/>
              </a:rPr>
              <a:t>www.pandasonline.org</a:t>
            </a:r>
            <a:r>
              <a:rPr lang="en-GB" dirty="0"/>
              <a:t> </a:t>
            </a:r>
          </a:p>
        </p:txBody>
      </p:sp>
      <p:sp>
        <p:nvSpPr>
          <p:cNvPr id="8" name="Rectangle 7">
            <a:extLst>
              <a:ext uri="{FF2B5EF4-FFF2-40B4-BE49-F238E27FC236}">
                <a16:creationId xmlns:a16="http://schemas.microsoft.com/office/drawing/2014/main" id="{A7913501-5FC9-0F7D-911A-E647F7A1E998}"/>
              </a:ext>
            </a:extLst>
          </p:cNvPr>
          <p:cNvSpPr/>
          <p:nvPr/>
        </p:nvSpPr>
        <p:spPr>
          <a:xfrm>
            <a:off x="9975325" y="293112"/>
            <a:ext cx="2130950" cy="1598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23903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logo with text on it&#10;&#10;AI-generated content may be incorrect.">
            <a:extLst>
              <a:ext uri="{FF2B5EF4-FFF2-40B4-BE49-F238E27FC236}">
                <a16:creationId xmlns:a16="http://schemas.microsoft.com/office/drawing/2014/main" id="{EEF6F0C9-F9B1-E656-5523-709D305E50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23" y="275021"/>
            <a:ext cx="3305796" cy="1262378"/>
          </a:xfrm>
          <a:prstGeom prst="rect">
            <a:avLst/>
          </a:prstGeom>
        </p:spPr>
      </p:pic>
      <p:sp>
        <p:nvSpPr>
          <p:cNvPr id="8" name="TextBox 7">
            <a:extLst>
              <a:ext uri="{FF2B5EF4-FFF2-40B4-BE49-F238E27FC236}">
                <a16:creationId xmlns:a16="http://schemas.microsoft.com/office/drawing/2014/main" id="{AEF9C347-4481-0B2C-408E-6FCF498B4DCA}"/>
              </a:ext>
            </a:extLst>
          </p:cNvPr>
          <p:cNvSpPr txBox="1"/>
          <p:nvPr/>
        </p:nvSpPr>
        <p:spPr>
          <a:xfrm>
            <a:off x="3952232" y="402469"/>
            <a:ext cx="6964584" cy="369332"/>
          </a:xfrm>
          <a:prstGeom prst="rect">
            <a:avLst/>
          </a:prstGeom>
          <a:noFill/>
        </p:spPr>
        <p:txBody>
          <a:bodyPr wrap="square">
            <a:spAutoFit/>
          </a:bodyPr>
          <a:lstStyle/>
          <a:p>
            <a:r>
              <a:rPr lang="en-GB" dirty="0">
                <a:hlinkClick r:id="rId3"/>
              </a:rPr>
              <a:t>www.lmc.ac.uk/courses/a-z-courses/understanding-autism-level-2</a:t>
            </a:r>
            <a:r>
              <a:rPr lang="en-GB" dirty="0"/>
              <a:t> </a:t>
            </a:r>
          </a:p>
        </p:txBody>
      </p:sp>
      <p:sp>
        <p:nvSpPr>
          <p:cNvPr id="10" name="TextBox 9">
            <a:extLst>
              <a:ext uri="{FF2B5EF4-FFF2-40B4-BE49-F238E27FC236}">
                <a16:creationId xmlns:a16="http://schemas.microsoft.com/office/drawing/2014/main" id="{68FD9534-B1D3-4208-D1FD-A56F136C01BD}"/>
              </a:ext>
            </a:extLst>
          </p:cNvPr>
          <p:cNvSpPr txBox="1"/>
          <p:nvPr/>
        </p:nvSpPr>
        <p:spPr>
          <a:xfrm>
            <a:off x="330100" y="2196922"/>
            <a:ext cx="11248142" cy="4401205"/>
          </a:xfrm>
          <a:prstGeom prst="rect">
            <a:avLst/>
          </a:prstGeom>
          <a:noFill/>
          <a:ln>
            <a:solidFill>
              <a:schemeClr val="tx1"/>
            </a:solidFill>
          </a:ln>
        </p:spPr>
        <p:txBody>
          <a:bodyPr wrap="square">
            <a:spAutoFit/>
          </a:bodyPr>
          <a:lstStyle/>
          <a:p>
            <a:pPr algn="l">
              <a:buNone/>
            </a:pPr>
            <a:r>
              <a:rPr lang="en-GB" sz="1400" b="1" i="0" cap="all" dirty="0">
                <a:solidFill>
                  <a:srgbClr val="002F6C"/>
                </a:solidFill>
                <a:effectLst/>
                <a:latin typeface="Raleway" pitchFamily="2" charset="0"/>
              </a:rPr>
              <a:t>Understanding Autism - Level 2</a:t>
            </a:r>
          </a:p>
          <a:p>
            <a:pPr algn="l">
              <a:buNone/>
            </a:pPr>
            <a:endParaRPr lang="en-GB" sz="1400" b="1" i="0" cap="all" dirty="0">
              <a:solidFill>
                <a:srgbClr val="002F6C"/>
              </a:solidFill>
              <a:effectLst/>
              <a:latin typeface="Raleway" pitchFamily="2" charset="0"/>
            </a:endParaRPr>
          </a:p>
          <a:p>
            <a:pPr>
              <a:buNone/>
            </a:pPr>
            <a:r>
              <a:rPr lang="en-GB" sz="1400" b="0" i="0" dirty="0">
                <a:solidFill>
                  <a:srgbClr val="333333"/>
                </a:solidFill>
                <a:effectLst/>
                <a:latin typeface="Arial" panose="020B0604020202020204" pitchFamily="34" charset="0"/>
                <a:cs typeface="Arial" panose="020B0604020202020204" pitchFamily="34" charset="0"/>
              </a:rPr>
              <a:t>Over the 8 - 12 weeks you will be required to complete a series of mandatory units.</a:t>
            </a:r>
          </a:p>
          <a:p>
            <a:pPr algn="l">
              <a:buNone/>
            </a:pPr>
            <a:r>
              <a:rPr lang="en-GB" sz="1400" b="1" i="0" dirty="0">
                <a:solidFill>
                  <a:srgbClr val="333333"/>
                </a:solidFill>
                <a:effectLst/>
                <a:latin typeface="Arial" panose="020B0604020202020204" pitchFamily="34" charset="0"/>
                <a:cs typeface="Arial" panose="020B0604020202020204" pitchFamily="34" charset="0"/>
              </a:rPr>
              <a:t>Unit 1</a:t>
            </a:r>
            <a:r>
              <a:rPr lang="en-GB" sz="1400" b="0" i="0" dirty="0">
                <a:solidFill>
                  <a:srgbClr val="333333"/>
                </a:solidFill>
                <a:effectLst/>
                <a:latin typeface="Arial" panose="020B0604020202020204" pitchFamily="34" charset="0"/>
                <a:cs typeface="Arial" panose="020B0604020202020204" pitchFamily="34" charset="0"/>
              </a:rPr>
              <a:t>: Common traits and diagnosis of Autism Spectrum Disorder</a:t>
            </a:r>
          </a:p>
          <a:p>
            <a:pPr algn="l">
              <a:buNone/>
            </a:pPr>
            <a:r>
              <a:rPr lang="en-GB" sz="1400" b="0" i="0" dirty="0">
                <a:solidFill>
                  <a:srgbClr val="333333"/>
                </a:solidFill>
                <a:effectLst/>
                <a:latin typeface="Arial" panose="020B0604020202020204" pitchFamily="34" charset="0"/>
                <a:cs typeface="Arial" panose="020B0604020202020204" pitchFamily="34" charset="0"/>
              </a:rPr>
              <a:t>This unit will provide you with an understanding of autistic spectrum conditions, the dyad of impairments and the importance of professional diagnosis of autism spectrum conditions. </a:t>
            </a:r>
            <a:r>
              <a:rPr lang="en-GB" sz="1400" b="0" i="1" dirty="0">
                <a:solidFill>
                  <a:srgbClr val="333333"/>
                </a:solidFill>
                <a:effectLst/>
                <a:latin typeface="Arial" panose="020B0604020202020204" pitchFamily="34" charset="0"/>
                <a:cs typeface="Arial" panose="020B0604020202020204" pitchFamily="34" charset="0"/>
              </a:rPr>
              <a:t>(Please note: This unit discusses Autism diagnosis using levels which is not something the NHS use in this area for diagnostic purposes)</a:t>
            </a:r>
          </a:p>
          <a:p>
            <a:pPr algn="l">
              <a:buNone/>
            </a:pPr>
            <a:r>
              <a:rPr lang="en-GB" sz="1400" b="1" i="0" dirty="0">
                <a:solidFill>
                  <a:srgbClr val="333333"/>
                </a:solidFill>
                <a:effectLst/>
                <a:latin typeface="Arial" panose="020B0604020202020204" pitchFamily="34" charset="0"/>
                <a:cs typeface="Arial" panose="020B0604020202020204" pitchFamily="34" charset="0"/>
              </a:rPr>
              <a:t>Unit 2</a:t>
            </a:r>
            <a:r>
              <a:rPr lang="en-GB" sz="1400" b="0" i="0" dirty="0">
                <a:solidFill>
                  <a:srgbClr val="333333"/>
                </a:solidFill>
                <a:effectLst/>
                <a:latin typeface="Arial" panose="020B0604020202020204" pitchFamily="34" charset="0"/>
                <a:cs typeface="Arial" panose="020B0604020202020204" pitchFamily="34" charset="0"/>
              </a:rPr>
              <a:t>: Sources of information, support, legislation, and guidance relevant to Autism Spectrum Conditions</a:t>
            </a:r>
          </a:p>
          <a:p>
            <a:pPr algn="l">
              <a:buNone/>
            </a:pPr>
            <a:r>
              <a:rPr lang="en-GB" sz="1400" b="0" i="0" dirty="0">
                <a:solidFill>
                  <a:srgbClr val="333333"/>
                </a:solidFill>
                <a:effectLst/>
                <a:latin typeface="Arial" panose="020B0604020202020204" pitchFamily="34" charset="0"/>
                <a:cs typeface="Arial" panose="020B0604020202020204" pitchFamily="34" charset="0"/>
              </a:rPr>
              <a:t>This unit covers the legislation and guidance relevant to autism spectrum conditions and helps you to understand ways to support individuals on the autism spectrum. This unit will also help you to understand the help and support available for individuals with autism spectrum disorder.</a:t>
            </a:r>
          </a:p>
          <a:p>
            <a:pPr algn="l">
              <a:buNone/>
            </a:pPr>
            <a:r>
              <a:rPr lang="en-GB" sz="1400" b="1" i="0" dirty="0">
                <a:solidFill>
                  <a:srgbClr val="333333"/>
                </a:solidFill>
                <a:effectLst/>
                <a:latin typeface="Arial" panose="020B0604020202020204" pitchFamily="34" charset="0"/>
                <a:cs typeface="Arial" panose="020B0604020202020204" pitchFamily="34" charset="0"/>
              </a:rPr>
              <a:t>Unit 3</a:t>
            </a:r>
            <a:r>
              <a:rPr lang="en-GB" sz="1400" b="0" i="0" dirty="0">
                <a:solidFill>
                  <a:srgbClr val="333333"/>
                </a:solidFill>
                <a:effectLst/>
                <a:latin typeface="Arial" panose="020B0604020202020204" pitchFamily="34" charset="0"/>
                <a:cs typeface="Arial" panose="020B0604020202020204" pitchFamily="34" charset="0"/>
              </a:rPr>
              <a:t>: Living with Autism Spectrum Conditions</a:t>
            </a:r>
          </a:p>
          <a:p>
            <a:pPr algn="l">
              <a:buNone/>
            </a:pPr>
            <a:r>
              <a:rPr lang="en-GB" sz="1400" b="0" i="0" dirty="0">
                <a:solidFill>
                  <a:srgbClr val="333333"/>
                </a:solidFill>
                <a:effectLst/>
                <a:latin typeface="Arial" panose="020B0604020202020204" pitchFamily="34" charset="0"/>
                <a:cs typeface="Arial" panose="020B0604020202020204" pitchFamily="34" charset="0"/>
              </a:rPr>
              <a:t>This unit covers the effect autism spectrum conditions have on an individual’s sensory experiences, the impact those conditions have on the family of an individual on the autism spectrum and the societal impact on individuals on the autism spectrum. This unit will also help you to understand the impact of the physical environment upon individuals on the autism spectrum.</a:t>
            </a:r>
          </a:p>
          <a:p>
            <a:pPr algn="l">
              <a:buNone/>
            </a:pPr>
            <a:r>
              <a:rPr lang="en-GB" sz="1400" b="1" i="0" dirty="0">
                <a:solidFill>
                  <a:srgbClr val="333333"/>
                </a:solidFill>
                <a:effectLst/>
                <a:latin typeface="Arial" panose="020B0604020202020204" pitchFamily="34" charset="0"/>
                <a:cs typeface="Arial" panose="020B0604020202020204" pitchFamily="34" charset="0"/>
              </a:rPr>
              <a:t>Unit 4</a:t>
            </a:r>
            <a:r>
              <a:rPr lang="en-GB" sz="1400" b="0" i="0" dirty="0">
                <a:solidFill>
                  <a:srgbClr val="333333"/>
                </a:solidFill>
                <a:effectLst/>
                <a:latin typeface="Arial" panose="020B0604020202020204" pitchFamily="34" charset="0"/>
                <a:cs typeface="Arial" panose="020B0604020202020204" pitchFamily="34" charset="0"/>
              </a:rPr>
              <a:t>: Best practice relating to Autism Spectrum Conditions</a:t>
            </a:r>
          </a:p>
          <a:p>
            <a:pPr algn="l">
              <a:buNone/>
            </a:pPr>
            <a:r>
              <a:rPr lang="en-GB" sz="1400" b="0" i="0" dirty="0">
                <a:solidFill>
                  <a:srgbClr val="333333"/>
                </a:solidFill>
                <a:effectLst/>
                <a:latin typeface="Arial" panose="020B0604020202020204" pitchFamily="34" charset="0"/>
                <a:cs typeface="Arial" panose="020B0604020202020204" pitchFamily="34" charset="0"/>
              </a:rPr>
              <a:t>This unit covers the experience of living with autism, how to support individuals to maintain their personal safety and the purpose of positive risk-taking. This unit will also help you to know how to support individuals with transitions, life events, accessing services and facilities and how to support individuals with employment.</a:t>
            </a:r>
          </a:p>
          <a:p>
            <a:pPr algn="l"/>
            <a:r>
              <a:rPr lang="en-GB" sz="1400" b="0" i="0" dirty="0">
                <a:solidFill>
                  <a:srgbClr val="333333"/>
                </a:solidFill>
                <a:effectLst/>
                <a:latin typeface="Arial" panose="020B0604020202020204" pitchFamily="34" charset="0"/>
                <a:cs typeface="Arial" panose="020B0604020202020204" pitchFamily="34" charset="0"/>
              </a:rPr>
              <a:t>On completion of this course you will receive a Level 2 Certificate in Understanding Autism, from TQUK.</a:t>
            </a:r>
          </a:p>
        </p:txBody>
      </p:sp>
    </p:spTree>
    <p:extLst>
      <p:ext uri="{BB962C8B-B14F-4D97-AF65-F5344CB8AC3E}">
        <p14:creationId xmlns:p14="http://schemas.microsoft.com/office/powerpoint/2010/main" val="631894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495B3E0-AB2D-D8CB-D3ED-9F52EF2EF4C9}"/>
              </a:ext>
            </a:extLst>
          </p:cNvPr>
          <p:cNvSpPr>
            <a:spLocks noGrp="1"/>
          </p:cNvSpPr>
          <p:nvPr>
            <p:ph type="sldNum" sz="quarter" idx="12"/>
          </p:nvPr>
        </p:nvSpPr>
        <p:spPr/>
        <p:txBody>
          <a:bodyPr/>
          <a:lstStyle/>
          <a:p>
            <a:fld id="{B83C3C6F-B05B-49F7-AFA2-5270F78DC100}" type="slidenum">
              <a:rPr lang="en-GB" smtClean="0"/>
              <a:t>18</a:t>
            </a:fld>
            <a:endParaRPr lang="en-GB"/>
          </a:p>
        </p:txBody>
      </p:sp>
      <p:pic>
        <p:nvPicPr>
          <p:cNvPr id="1026" name="Picture 2" descr="Beyond Autism">
            <a:extLst>
              <a:ext uri="{FF2B5EF4-FFF2-40B4-BE49-F238E27FC236}">
                <a16:creationId xmlns:a16="http://schemas.microsoft.com/office/drawing/2014/main" id="{48DD8F7B-618E-1C07-D9EC-9AB2BDF0D4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188" y="400590"/>
            <a:ext cx="3529012" cy="65505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E1A40ED-86D1-E6FC-AEDA-5ACA8FB011EC}"/>
              </a:ext>
            </a:extLst>
          </p:cNvPr>
          <p:cNvSpPr txBox="1"/>
          <p:nvPr/>
        </p:nvSpPr>
        <p:spPr>
          <a:xfrm>
            <a:off x="461553" y="1997839"/>
            <a:ext cx="11434355" cy="3693319"/>
          </a:xfrm>
          <a:prstGeom prst="rect">
            <a:avLst/>
          </a:prstGeom>
          <a:noFill/>
        </p:spPr>
        <p:txBody>
          <a:bodyPr wrap="square">
            <a:spAutoFit/>
          </a:bodyPr>
          <a:lstStyle/>
          <a:p>
            <a:r>
              <a:rPr lang="en-GB" dirty="0"/>
              <a:t>Receiving a diagnosis of autism for a child, sibling or family member can be a confusing time. You may be seeking more information about what this means for the individual and their future. Or you may simply want to know how you can help.</a:t>
            </a:r>
          </a:p>
          <a:p>
            <a:endParaRPr lang="en-GB" dirty="0"/>
          </a:p>
          <a:p>
            <a:r>
              <a:rPr lang="en-GB" dirty="0"/>
              <a:t>This free course is designed to introduce what autism is, and provide information on key topics. This introductory course guides you through the full autism journey—from diagnosis, through transitions, and onto adulthood. Designed specifically for parents, families, and carers of autistic people, it covers essential topics such as communication, sensory needs, and behaviour, while also signposting you to valuable support networks.</a:t>
            </a:r>
          </a:p>
          <a:p>
            <a:endParaRPr lang="en-GB" dirty="0"/>
          </a:p>
          <a:p>
            <a:r>
              <a:rPr lang="en-GB" dirty="0"/>
              <a:t>With a completion time of approximately 2–4 hours, this course offers practical, useful insights into what autism means for individuals and their future.</a:t>
            </a:r>
          </a:p>
          <a:p>
            <a:endParaRPr lang="en-GB" dirty="0"/>
          </a:p>
          <a:p>
            <a:r>
              <a:rPr lang="en-GB" dirty="0"/>
              <a:t>For a range of downloadable resources go to the resource hub </a:t>
            </a:r>
            <a:r>
              <a:rPr lang="en-GB" dirty="0">
                <a:hlinkClick r:id="rId3"/>
              </a:rPr>
              <a:t>www.beyondautism.org.uk/resource-hub/</a:t>
            </a:r>
            <a:r>
              <a:rPr lang="en-GB" dirty="0"/>
              <a:t> </a:t>
            </a:r>
          </a:p>
        </p:txBody>
      </p:sp>
      <p:sp>
        <p:nvSpPr>
          <p:cNvPr id="9" name="TextBox 8">
            <a:extLst>
              <a:ext uri="{FF2B5EF4-FFF2-40B4-BE49-F238E27FC236}">
                <a16:creationId xmlns:a16="http://schemas.microsoft.com/office/drawing/2014/main" id="{E62EE04D-C74C-5B8D-B0D9-2C3C4468E5FA}"/>
              </a:ext>
            </a:extLst>
          </p:cNvPr>
          <p:cNvSpPr txBox="1"/>
          <p:nvPr/>
        </p:nvSpPr>
        <p:spPr>
          <a:xfrm>
            <a:off x="4014652" y="257175"/>
            <a:ext cx="6096000" cy="646331"/>
          </a:xfrm>
          <a:prstGeom prst="rect">
            <a:avLst/>
          </a:prstGeom>
          <a:noFill/>
        </p:spPr>
        <p:txBody>
          <a:bodyPr wrap="square">
            <a:spAutoFit/>
          </a:bodyPr>
          <a:lstStyle/>
          <a:p>
            <a:r>
              <a:rPr lang="en-GB" dirty="0">
                <a:hlinkClick r:id="rId4"/>
              </a:rPr>
              <a:t>www.beyondautism.org.uk/courses/an-introduction-to-autism-a-course-for-parents-families-and-carers/</a:t>
            </a:r>
            <a:r>
              <a:rPr lang="en-GB" dirty="0"/>
              <a:t> </a:t>
            </a:r>
          </a:p>
        </p:txBody>
      </p:sp>
    </p:spTree>
    <p:extLst>
      <p:ext uri="{BB962C8B-B14F-4D97-AF65-F5344CB8AC3E}">
        <p14:creationId xmlns:p14="http://schemas.microsoft.com/office/powerpoint/2010/main" val="3148632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DHD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407" y="552960"/>
            <a:ext cx="3409950" cy="137160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static.wixstatic.com/media/f7d8da_dad6ceccbaa64b2eb7123c2b8e57d76e~mv2.jpg/v1/fill/w_600,h_337,al_c,q_80,usm_0.66_1.00_0.01,enc_auto/f7d8da_dad6ceccbaa64b2eb7123c2b8e57d76e~mv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433" y="4032375"/>
            <a:ext cx="4448230" cy="249842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0946" y="2433962"/>
            <a:ext cx="11526741" cy="1200329"/>
          </a:xfrm>
          <a:prstGeom prst="rect">
            <a:avLst/>
          </a:prstGeom>
        </p:spPr>
        <p:txBody>
          <a:bodyPr wrap="square">
            <a:spAutoFit/>
          </a:bodyPr>
          <a:lstStyle/>
          <a:p>
            <a:r>
              <a:rPr lang="en-GB" dirty="0"/>
              <a:t>Online and 1:1 consultancy with parents to provide information, guidance, and Support. Our whole family approach is tailored to meet each family’s individually identified difficulties and needs. Advocacy and emotional support is often provided for school issues, case meetings, and clinic appointments. Parenting Programme is designed to meet the needs of parents of children who are diagnosed or in assessment for ADHD</a:t>
            </a:r>
          </a:p>
        </p:txBody>
      </p:sp>
      <p:sp>
        <p:nvSpPr>
          <p:cNvPr id="3" name="TextBox 2"/>
          <p:cNvSpPr txBox="1"/>
          <p:nvPr/>
        </p:nvSpPr>
        <p:spPr>
          <a:xfrm>
            <a:off x="4047213" y="850789"/>
            <a:ext cx="4484535" cy="923330"/>
          </a:xfrm>
          <a:prstGeom prst="rect">
            <a:avLst/>
          </a:prstGeom>
          <a:noFill/>
        </p:spPr>
        <p:txBody>
          <a:bodyPr wrap="square" rtlCol="0">
            <a:spAutoFit/>
          </a:bodyPr>
          <a:lstStyle/>
          <a:p>
            <a:r>
              <a:rPr lang="en-GB" dirty="0">
                <a:hlinkClick r:id="rId4"/>
              </a:rPr>
              <a:t>www.adhdnorthwest.org.uk</a:t>
            </a:r>
            <a:r>
              <a:rPr lang="en-GB" dirty="0"/>
              <a:t> </a:t>
            </a:r>
          </a:p>
          <a:p>
            <a:r>
              <a:rPr lang="en-GB" dirty="0"/>
              <a:t>01254 886 886 reception@adhdnorthwest.org.uk</a:t>
            </a:r>
          </a:p>
        </p:txBody>
      </p:sp>
    </p:spTree>
    <p:extLst>
      <p:ext uri="{BB962C8B-B14F-4D97-AF65-F5344CB8AC3E}">
        <p14:creationId xmlns:p14="http://schemas.microsoft.com/office/powerpoint/2010/main" val="2143579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65237" y="498762"/>
            <a:ext cx="4128653" cy="646331"/>
          </a:xfrm>
          <a:prstGeom prst="rect">
            <a:avLst/>
          </a:prstGeom>
          <a:noFill/>
        </p:spPr>
        <p:txBody>
          <a:bodyPr wrap="square" rtlCol="0">
            <a:spAutoFit/>
          </a:bodyPr>
          <a:lstStyle/>
          <a:p>
            <a:r>
              <a:rPr lang="en-GB" sz="3600" b="1" dirty="0">
                <a:solidFill>
                  <a:schemeClr val="accent5"/>
                </a:solidFill>
                <a:effectLst>
                  <a:outerShdw blurRad="38100" dist="38100" dir="2700000" algn="tl">
                    <a:srgbClr val="000000">
                      <a:alpha val="43137"/>
                    </a:srgbClr>
                  </a:outerShdw>
                </a:effectLst>
              </a:rPr>
              <a:t>Aims of the session </a:t>
            </a:r>
          </a:p>
        </p:txBody>
      </p:sp>
      <p:sp>
        <p:nvSpPr>
          <p:cNvPr id="3" name="TextBox 2"/>
          <p:cNvSpPr txBox="1"/>
          <p:nvPr/>
        </p:nvSpPr>
        <p:spPr>
          <a:xfrm>
            <a:off x="746346" y="1963901"/>
            <a:ext cx="10458928" cy="3662541"/>
          </a:xfrm>
          <a:prstGeom prst="rect">
            <a:avLst/>
          </a:prstGeom>
          <a:noFill/>
        </p:spPr>
        <p:txBody>
          <a:bodyPr wrap="square" rtlCol="0">
            <a:spAutoFit/>
          </a:bodyPr>
          <a:lstStyle/>
          <a:p>
            <a:pPr marL="285750" indent="-285750">
              <a:buFont typeface="Wingdings" panose="05000000000000000000" pitchFamily="2" charset="2"/>
              <a:buChar char="v"/>
            </a:pPr>
            <a:r>
              <a:rPr lang="en-GB" sz="2800" dirty="0">
                <a:solidFill>
                  <a:schemeClr val="accent5"/>
                </a:solidFill>
              </a:rPr>
              <a:t>Introductions (2 minutes from each person if they feel comfortable) </a:t>
            </a:r>
          </a:p>
          <a:p>
            <a:pPr marL="285750" indent="-285750">
              <a:buFont typeface="Wingdings" panose="05000000000000000000" pitchFamily="2" charset="2"/>
              <a:buChar char="v"/>
            </a:pPr>
            <a:r>
              <a:rPr lang="en-GB" sz="2800" dirty="0">
                <a:solidFill>
                  <a:schemeClr val="accent5"/>
                </a:solidFill>
              </a:rPr>
              <a:t>Group Agreement</a:t>
            </a:r>
          </a:p>
          <a:p>
            <a:pPr marL="285750" indent="-285750">
              <a:buFont typeface="Wingdings" panose="05000000000000000000" pitchFamily="2" charset="2"/>
              <a:buChar char="v"/>
            </a:pPr>
            <a:r>
              <a:rPr lang="en-GB" sz="2800" dirty="0">
                <a:solidFill>
                  <a:schemeClr val="accent5"/>
                </a:solidFill>
              </a:rPr>
              <a:t>Talking to your child / young person about their diagnosis</a:t>
            </a:r>
          </a:p>
          <a:p>
            <a:pPr marL="285750" indent="-285750">
              <a:buFont typeface="Wingdings" panose="05000000000000000000" pitchFamily="2" charset="2"/>
              <a:buChar char="v"/>
            </a:pPr>
            <a:r>
              <a:rPr lang="en-GB" sz="2800" dirty="0">
                <a:solidFill>
                  <a:schemeClr val="accent5"/>
                </a:solidFill>
              </a:rPr>
              <a:t>Local Support</a:t>
            </a:r>
          </a:p>
          <a:p>
            <a:pPr marL="285750" indent="-285750">
              <a:buFont typeface="Wingdings" panose="05000000000000000000" pitchFamily="2" charset="2"/>
              <a:buChar char="v"/>
            </a:pPr>
            <a:r>
              <a:rPr lang="en-GB" sz="2800" dirty="0">
                <a:solidFill>
                  <a:schemeClr val="accent5"/>
                </a:solidFill>
              </a:rPr>
              <a:t>Accessing other support like advice in re education</a:t>
            </a:r>
          </a:p>
          <a:p>
            <a:pPr marL="285750" indent="-285750">
              <a:buFont typeface="Wingdings" panose="05000000000000000000" pitchFamily="2" charset="2"/>
              <a:buChar char="v"/>
            </a:pPr>
            <a:r>
              <a:rPr lang="en-GB" sz="2800" dirty="0">
                <a:solidFill>
                  <a:schemeClr val="accent5"/>
                </a:solidFill>
              </a:rPr>
              <a:t>Questions from parent carers</a:t>
            </a:r>
          </a:p>
          <a:p>
            <a:pPr marL="285750" indent="-285750">
              <a:buFont typeface="Wingdings" panose="05000000000000000000" pitchFamily="2" charset="2"/>
              <a:buChar char="v"/>
            </a:pPr>
            <a:r>
              <a:rPr lang="en-GB" sz="2800" dirty="0">
                <a:solidFill>
                  <a:schemeClr val="accent5"/>
                </a:solidFill>
              </a:rPr>
              <a:t>Feedback</a:t>
            </a:r>
          </a:p>
          <a:p>
            <a:endParaRPr lang="en-GB" dirty="0"/>
          </a:p>
          <a:p>
            <a:endParaRPr lang="en-GB" dirty="0"/>
          </a:p>
        </p:txBody>
      </p:sp>
    </p:spTree>
    <p:extLst>
      <p:ext uri="{BB962C8B-B14F-4D97-AF65-F5344CB8AC3E}">
        <p14:creationId xmlns:p14="http://schemas.microsoft.com/office/powerpoint/2010/main" val="558644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788" y="267855"/>
            <a:ext cx="9768864" cy="6740307"/>
          </a:xfrm>
          <a:prstGeom prst="rect">
            <a:avLst/>
          </a:prstGeom>
          <a:noFill/>
        </p:spPr>
        <p:txBody>
          <a:bodyPr wrap="square" rtlCol="0">
            <a:spAutoFit/>
          </a:bodyPr>
          <a:lstStyle/>
          <a:p>
            <a:pPr algn="ctr"/>
            <a:r>
              <a:rPr lang="en-GB" b="1" u="sng" dirty="0">
                <a:solidFill>
                  <a:srgbClr val="FF0000"/>
                </a:solidFill>
              </a:rPr>
              <a:t>Local Support</a:t>
            </a:r>
          </a:p>
          <a:p>
            <a:r>
              <a:rPr lang="en-GB" b="1" dirty="0">
                <a:solidFill>
                  <a:srgbClr val="FF0000"/>
                </a:solidFill>
              </a:rPr>
              <a:t>PARENT PEER SUPPORT</a:t>
            </a:r>
            <a:endParaRPr lang="en-GB" dirty="0">
              <a:solidFill>
                <a:srgbClr val="FF0000"/>
              </a:solidFill>
            </a:endParaRPr>
          </a:p>
          <a:p>
            <a:r>
              <a:rPr lang="en-GB" b="1" dirty="0">
                <a:solidFill>
                  <a:srgbClr val="FF0000"/>
                </a:solidFill>
              </a:rPr>
              <a:t>NLDG Facebook page</a:t>
            </a:r>
            <a:r>
              <a:rPr lang="en-GB" dirty="0">
                <a:solidFill>
                  <a:srgbClr val="FF0000"/>
                </a:solidFill>
              </a:rPr>
              <a:t> </a:t>
            </a:r>
            <a:r>
              <a:rPr lang="en-GB" dirty="0"/>
              <a:t>for information </a:t>
            </a:r>
            <a:r>
              <a:rPr lang="en-GB" u="sng" dirty="0">
                <a:hlinkClick r:id="rId2"/>
              </a:rPr>
              <a:t>https://www.facebook.com/NLDGAdditionalNeedsSupport/</a:t>
            </a:r>
            <a:r>
              <a:rPr lang="en-GB" dirty="0"/>
              <a:t> </a:t>
            </a:r>
          </a:p>
          <a:p>
            <a:r>
              <a:rPr lang="en-GB" b="1" dirty="0">
                <a:solidFill>
                  <a:srgbClr val="FF0000"/>
                </a:solidFill>
              </a:rPr>
              <a:t>NLDG Facebook group</a:t>
            </a:r>
            <a:r>
              <a:rPr lang="en-GB" dirty="0">
                <a:solidFill>
                  <a:srgbClr val="FF0000"/>
                </a:solidFill>
              </a:rPr>
              <a:t> </a:t>
            </a:r>
            <a:r>
              <a:rPr lang="en-GB" dirty="0"/>
              <a:t>for advice on services and support from 900+ local families with children with various additional needs </a:t>
            </a:r>
            <a:r>
              <a:rPr lang="en-GB" u="sng" dirty="0">
                <a:hlinkClick r:id="rId3"/>
              </a:rPr>
              <a:t>https://www.facebook.com/groups/NorthLancsDirectionsGroup</a:t>
            </a:r>
            <a:r>
              <a:rPr lang="en-GB" dirty="0"/>
              <a:t> </a:t>
            </a:r>
          </a:p>
          <a:p>
            <a:r>
              <a:rPr lang="en-GB" b="1" dirty="0">
                <a:solidFill>
                  <a:srgbClr val="FF0000"/>
                </a:solidFill>
              </a:rPr>
              <a:t>North Lancashire Local Offer and support needs information</a:t>
            </a:r>
            <a:endParaRPr lang="en-GB" dirty="0">
              <a:solidFill>
                <a:srgbClr val="FF0000"/>
              </a:solidFill>
            </a:endParaRPr>
          </a:p>
          <a:p>
            <a:r>
              <a:rPr lang="en-GB" u="sng" dirty="0">
                <a:hlinkClick r:id="rId4"/>
              </a:rPr>
              <a:t>www.northlancsdirectionsgroup.com</a:t>
            </a:r>
            <a:r>
              <a:rPr lang="en-GB" dirty="0"/>
              <a:t> website with links and support information for lots of additional needs diagnoses. Use the search function to look for information. </a:t>
            </a:r>
          </a:p>
          <a:p>
            <a:endParaRPr lang="en-GB" b="1" dirty="0"/>
          </a:p>
          <a:p>
            <a:r>
              <a:rPr lang="en-GB" b="1" dirty="0">
                <a:solidFill>
                  <a:srgbClr val="FF0000"/>
                </a:solidFill>
              </a:rPr>
              <a:t>Parent peer support via CHATS group</a:t>
            </a:r>
            <a:r>
              <a:rPr lang="en-GB" b="1" dirty="0"/>
              <a:t>. </a:t>
            </a:r>
            <a:r>
              <a:rPr lang="en-GB" dirty="0"/>
              <a:t>(Carers. Help. Advisory. Training. Support) is a support group for parents / carers who have children or young people experiencing emotional or mental health difficulties. We run a virtual group via teams / zoom and a face to face session at More Music. The group was set up by parents in partnership with CAMHS for parents to get involved in helping develop children and young people’s mental health and be aware of services available. There is CAMHS worker on the virtual sessions to advise and guide parents. Email:  for more details </a:t>
            </a:r>
            <a:r>
              <a:rPr lang="en-GB" u="sng" dirty="0">
                <a:hlinkClick r:id="rId5"/>
              </a:rPr>
              <a:t>chatsnorthwest@gmail.com</a:t>
            </a:r>
            <a:r>
              <a:rPr lang="en-GB" u="sng" dirty="0"/>
              <a:t> </a:t>
            </a:r>
            <a:r>
              <a:rPr lang="en-GB" dirty="0"/>
              <a:t> and for dates for the next meetings. CHATS Facebook group for parent peer support </a:t>
            </a:r>
            <a:r>
              <a:rPr lang="en-GB" u="sng" dirty="0">
                <a:hlinkClick r:id="rId6"/>
              </a:rPr>
              <a:t>https://www.facebook.com/groups/598047137613422/</a:t>
            </a:r>
            <a:r>
              <a:rPr lang="en-GB" dirty="0"/>
              <a:t>.</a:t>
            </a:r>
          </a:p>
          <a:p>
            <a:endParaRPr lang="en-GB" dirty="0"/>
          </a:p>
          <a:p>
            <a:r>
              <a:rPr lang="en-GB" b="1" dirty="0">
                <a:solidFill>
                  <a:srgbClr val="FF0000"/>
                </a:solidFill>
              </a:rPr>
              <a:t>Bee Unique</a:t>
            </a:r>
            <a:r>
              <a:rPr lang="en-GB" dirty="0">
                <a:solidFill>
                  <a:srgbClr val="FF0000"/>
                </a:solidFill>
              </a:rPr>
              <a:t> </a:t>
            </a:r>
            <a:r>
              <a:rPr lang="en-GB" dirty="0"/>
              <a:t>variety of activities to choose from for all ages. With or without a diagnosis. Also run Monthly peer support groups in Lancaster and Morecambe. No booking necessary for the parent support group – details on the book when link.  Booking essential for all other activities. </a:t>
            </a:r>
            <a:r>
              <a:rPr lang="en-GB" u="sng" dirty="0">
                <a:hlinkClick r:id="rId7"/>
              </a:rPr>
              <a:t>www.bookwhen.com/beeunique</a:t>
            </a:r>
            <a:r>
              <a:rPr lang="en-GB" u="sng" dirty="0"/>
              <a:t> </a:t>
            </a:r>
            <a:endParaRPr lang="en-GB" dirty="0"/>
          </a:p>
          <a:p>
            <a:endParaRPr lang="en-GB" dirty="0"/>
          </a:p>
          <a:p>
            <a:endParaRPr lang="en-GB" dirty="0"/>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693669" y="1656866"/>
            <a:ext cx="837070" cy="837070"/>
          </a:xfrm>
          <a:prstGeom prst="rect">
            <a:avLst/>
          </a:prstGeom>
        </p:spPr>
      </p:pic>
    </p:spTree>
    <p:extLst>
      <p:ext uri="{BB962C8B-B14F-4D97-AF65-F5344CB8AC3E}">
        <p14:creationId xmlns:p14="http://schemas.microsoft.com/office/powerpoint/2010/main" val="4167398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p:blipFill>
        <p:spPr>
          <a:xfrm>
            <a:off x="7429271" y="217283"/>
            <a:ext cx="4585919" cy="638246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p:blipFill>
        <p:spPr>
          <a:xfrm>
            <a:off x="176810" y="886943"/>
            <a:ext cx="6719936" cy="4651817"/>
          </a:xfrm>
          <a:prstGeom prst="rect">
            <a:avLst/>
          </a:prstGeom>
        </p:spPr>
      </p:pic>
    </p:spTree>
    <p:extLst>
      <p:ext uri="{BB962C8B-B14F-4D97-AF65-F5344CB8AC3E}">
        <p14:creationId xmlns:p14="http://schemas.microsoft.com/office/powerpoint/2010/main" val="31902586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381" y="424872"/>
            <a:ext cx="10018245" cy="5909310"/>
          </a:xfrm>
          <a:prstGeom prst="rect">
            <a:avLst/>
          </a:prstGeom>
          <a:noFill/>
        </p:spPr>
        <p:txBody>
          <a:bodyPr wrap="square" rtlCol="0">
            <a:spAutoFit/>
          </a:bodyPr>
          <a:lstStyle/>
          <a:p>
            <a:r>
              <a:rPr lang="en-GB" b="1" u="sng" dirty="0">
                <a:solidFill>
                  <a:srgbClr val="FF0000"/>
                </a:solidFill>
              </a:rPr>
              <a:t>Local Providers for respite and groups.</a:t>
            </a:r>
            <a:endParaRPr lang="en-GB" u="sng" dirty="0">
              <a:solidFill>
                <a:srgbClr val="FF0000"/>
              </a:solidFill>
            </a:endParaRPr>
          </a:p>
          <a:p>
            <a:r>
              <a:rPr lang="en-GB" b="1" dirty="0">
                <a:solidFill>
                  <a:srgbClr val="FF0000"/>
                </a:solidFill>
              </a:rPr>
              <a:t>Unique Kidz and Co </a:t>
            </a:r>
            <a:r>
              <a:rPr lang="en-GB" u="sng" dirty="0">
                <a:hlinkClick r:id="rId2"/>
              </a:rPr>
              <a:t>http://www.uniquekidzandco.org.uk/</a:t>
            </a:r>
            <a:r>
              <a:rPr lang="en-GB" b="1" dirty="0"/>
              <a:t> </a:t>
            </a:r>
            <a:endParaRPr lang="en-GB" dirty="0"/>
          </a:p>
          <a:p>
            <a:r>
              <a:rPr lang="en-GB" dirty="0"/>
              <a:t>Term time and school holiday groups available.  Monday – Friday after school club, Monthly Saturday Club, Siblings group, 4Ever Unique 16-25  Baking, arts and crafts, outdoor activities, sports, sensory activities, music </a:t>
            </a:r>
            <a:r>
              <a:rPr lang="en-GB" dirty="0" err="1"/>
              <a:t>etc</a:t>
            </a:r>
            <a:r>
              <a:rPr lang="en-GB" dirty="0"/>
              <a:t> 5-18 years 01524 831132 </a:t>
            </a:r>
          </a:p>
          <a:p>
            <a:endParaRPr lang="en-GB" b="1" dirty="0">
              <a:solidFill>
                <a:srgbClr val="FF0000"/>
              </a:solidFill>
            </a:endParaRPr>
          </a:p>
          <a:p>
            <a:r>
              <a:rPr lang="en-GB" b="1" dirty="0">
                <a:solidFill>
                  <a:srgbClr val="FF0000"/>
                </a:solidFill>
              </a:rPr>
              <a:t>Mo Ro’s </a:t>
            </a:r>
            <a:r>
              <a:rPr lang="en-GB" u="sng" dirty="0">
                <a:hlinkClick r:id="rId3"/>
              </a:rPr>
              <a:t>https://www.morecambe.lancsngfl.ac.uk/clubsandactivities/out-of-school-clubs/</a:t>
            </a:r>
            <a:r>
              <a:rPr lang="en-GB" b="1" dirty="0"/>
              <a:t> </a:t>
            </a:r>
            <a:endParaRPr lang="en-GB" dirty="0"/>
          </a:p>
          <a:p>
            <a:r>
              <a:rPr lang="en-GB" dirty="0"/>
              <a:t>Morecambe Road School, Monday – Friday 3:30pm – 5:30pm</a:t>
            </a:r>
            <a:br>
              <a:rPr lang="en-GB" dirty="0"/>
            </a:br>
            <a:r>
              <a:rPr lang="en-GB" dirty="0"/>
              <a:t>Outdoor activities including trikes and bikes, adventure trail, playground games Indoor: film night, IT activities/gaming, arts and crafts, cookery, sensory equipment 4-16 years 01524 414384 or 07772 081042</a:t>
            </a:r>
          </a:p>
          <a:p>
            <a:endParaRPr lang="en-GB" b="1" dirty="0">
              <a:solidFill>
                <a:srgbClr val="FF0000"/>
              </a:solidFill>
            </a:endParaRPr>
          </a:p>
          <a:p>
            <a:r>
              <a:rPr lang="en-GB" b="1" dirty="0">
                <a:solidFill>
                  <a:srgbClr val="FF0000"/>
                </a:solidFill>
              </a:rPr>
              <a:t>Disability Friendly sessions at Jump Rush Thursdays 4.00-5.00</a:t>
            </a:r>
            <a:r>
              <a:rPr lang="en-GB" dirty="0">
                <a:solidFill>
                  <a:srgbClr val="FF0000"/>
                </a:solidFill>
              </a:rPr>
              <a:t> </a:t>
            </a:r>
            <a:r>
              <a:rPr lang="en-GB" dirty="0"/>
              <a:t>£6.00 per jumper (carer jumps for free) music turned down, fewer people booked in. </a:t>
            </a:r>
            <a:r>
              <a:rPr lang="en-GB" u="sng" dirty="0">
                <a:hlinkClick r:id="rId4"/>
              </a:rPr>
              <a:t>www.jump-rush.com</a:t>
            </a:r>
            <a:endParaRPr lang="en-GB" dirty="0"/>
          </a:p>
          <a:p>
            <a:endParaRPr lang="en-GB" b="1" dirty="0">
              <a:solidFill>
                <a:srgbClr val="FF0000"/>
              </a:solidFill>
            </a:endParaRPr>
          </a:p>
          <a:p>
            <a:r>
              <a:rPr lang="en-GB" b="1" dirty="0">
                <a:solidFill>
                  <a:srgbClr val="FF0000"/>
                </a:solidFill>
              </a:rPr>
              <a:t>Colourful Footsteps </a:t>
            </a:r>
            <a:r>
              <a:rPr lang="en-GB" dirty="0"/>
              <a:t>for parents of children with additional needs diagnosed or not, by Children and Family Wellbeing Service. Based at Lune Park Children’s Centre in Ryeland’s Park. Meets Thursday’s 1.00-2.30. Children under 8 welcome. Siblings welcome term time. No diagnosis needed. Phone 01524 581280 </a:t>
            </a:r>
            <a:r>
              <a:rPr lang="en-GB"/>
              <a:t>for details. </a:t>
            </a:r>
            <a:endParaRPr lang="en-GB" dirty="0"/>
          </a:p>
          <a:p>
            <a:endParaRPr lang="en-GB" b="1" dirty="0">
              <a:solidFill>
                <a:srgbClr val="FF0000"/>
              </a:solidFill>
            </a:endParaRPr>
          </a:p>
          <a:p>
            <a:r>
              <a:rPr lang="en-GB" b="1" dirty="0">
                <a:solidFill>
                  <a:srgbClr val="FF0000"/>
                </a:solidFill>
              </a:rPr>
              <a:t>X Height at Salt Ayre </a:t>
            </a:r>
            <a:r>
              <a:rPr lang="en-GB" dirty="0"/>
              <a:t>Thursday evenings and Sunday afternoons </a:t>
            </a:r>
            <a:r>
              <a:rPr lang="en-GB" dirty="0">
                <a:hlinkClick r:id="rId5"/>
              </a:rPr>
              <a:t>Additional Needs Sessions - Lancaster City Council</a:t>
            </a:r>
            <a:endParaRPr lang="en-GB" dirty="0"/>
          </a:p>
        </p:txBody>
      </p:sp>
    </p:spTree>
    <p:extLst>
      <p:ext uri="{BB962C8B-B14F-4D97-AF65-F5344CB8AC3E}">
        <p14:creationId xmlns:p14="http://schemas.microsoft.com/office/powerpoint/2010/main" val="1435044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19240" y="1720840"/>
            <a:ext cx="6413716" cy="3139321"/>
          </a:xfrm>
          <a:prstGeom prst="rect">
            <a:avLst/>
          </a:prstGeom>
        </p:spPr>
        <p:txBody>
          <a:bodyPr wrap="square">
            <a:spAutoFit/>
          </a:bodyPr>
          <a:lstStyle/>
          <a:p>
            <a:r>
              <a:rPr lang="en-GB" dirty="0">
                <a:solidFill>
                  <a:srgbClr val="050505"/>
                </a:solidFill>
                <a:latin typeface="Segoe UI Historic" panose="020B0502040204020203" pitchFamily="34" charset="0"/>
              </a:rPr>
              <a:t>Break Time registrations will reopen on in October Half Term!</a:t>
            </a:r>
            <a:br>
              <a:rPr lang="en-GB" dirty="0"/>
            </a:br>
            <a:br>
              <a:rPr lang="en-GB" dirty="0"/>
            </a:br>
            <a:r>
              <a:rPr lang="en-GB" dirty="0">
                <a:solidFill>
                  <a:srgbClr val="050505"/>
                </a:solidFill>
                <a:latin typeface="Segoe UI Historic" panose="020B0502040204020203" pitchFamily="34" charset="0"/>
              </a:rPr>
              <a:t>Break Time provides fun group activities for children and young people aged 4-18 with SEND. In order to access the service, parents and carers must register EVERY YEAR. So if your child is already a member, or if you would like them to join, make sure you complete the form once it opens.</a:t>
            </a:r>
            <a:br>
              <a:rPr lang="en-GB" dirty="0"/>
            </a:br>
            <a:br>
              <a:rPr lang="en-GB" dirty="0"/>
            </a:br>
            <a:r>
              <a:rPr lang="en-GB" dirty="0">
                <a:solidFill>
                  <a:srgbClr val="050505"/>
                </a:solidFill>
                <a:latin typeface="Segoe UI Historic" panose="020B0502040204020203" pitchFamily="34" charset="0"/>
              </a:rPr>
              <a:t>More information including the eligibility criteria and the registration form (once open) can be found on the Local offer website. Google search:  Lancashire Local Offer Break Time</a:t>
            </a:r>
            <a:endParaRPr lang="en-GB" dirty="0"/>
          </a:p>
        </p:txBody>
      </p:sp>
      <p:pic>
        <p:nvPicPr>
          <p:cNvPr id="1028" name="Picture 4">
            <a:extLst>
              <a:ext uri="{FF2B5EF4-FFF2-40B4-BE49-F238E27FC236}">
                <a16:creationId xmlns:a16="http://schemas.microsoft.com/office/drawing/2014/main" id="{B26DC97E-590C-4821-2D84-A790F673F5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65" y="-22662"/>
            <a:ext cx="4845504" cy="6903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4067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0901" y="143363"/>
            <a:ext cx="10558652" cy="6576929"/>
          </a:xfrm>
          <a:prstGeom prst="rect">
            <a:avLst/>
          </a:prstGeom>
        </p:spPr>
        <p:txBody>
          <a:bodyPr wrap="square">
            <a:spAutoFit/>
          </a:bodyPr>
          <a:lstStyle/>
          <a:p>
            <a:pPr algn="ctr">
              <a:lnSpc>
                <a:spcPct val="107000"/>
              </a:lnSpc>
              <a:spcAft>
                <a:spcPts val="800"/>
              </a:spcAft>
            </a:pPr>
            <a:r>
              <a:rPr lang="en-GB"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Groups for Young people aged 13+</a:t>
            </a:r>
          </a:p>
          <a:p>
            <a:pPr>
              <a:lnSpc>
                <a:spcPct val="107000"/>
              </a:lnSpc>
              <a:spcAft>
                <a:spcPts val="800"/>
              </a:spcAft>
            </a:pPr>
            <a:r>
              <a:rPr lang="en-GB"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 Spectrum Connection</a:t>
            </a:r>
            <a:r>
              <a:rPr lang="en-GB" dirty="0">
                <a:latin typeface="Calibri" panose="020F0502020204030204" pitchFamily="34" charset="0"/>
                <a:ea typeface="Calibri" panose="020F0502020204030204" pitchFamily="34" charset="0"/>
                <a:cs typeface="Times New Roman" panose="02020603050405020304" pitchFamily="18" charset="0"/>
              </a:rPr>
              <a:t>: Young person’s peer support group (16+) meets in Morecambe and Lancaster </a:t>
            </a:r>
            <a:r>
              <a:rPr lang="en-GB"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https://www.facebook.com/groups/aspectrumconnection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a:latin typeface="Calibri" panose="020F0502020204030204" pitchFamily="34" charset="0"/>
                <a:ea typeface="Calibri" panose="020F0502020204030204" pitchFamily="34" charset="0"/>
                <a:cs typeface="Times New Roman" panose="02020603050405020304" pitchFamily="18" charset="0"/>
                <a:hlinkClick r:id="rId3"/>
              </a:rPr>
              <a:t>aspectrumconnection@aol.com</a:t>
            </a:r>
            <a:r>
              <a:rPr lang="en-GB" dirty="0">
                <a:latin typeface="Calibri" panose="020F0502020204030204" pitchFamily="34" charset="0"/>
                <a:ea typeface="Calibri" panose="020F0502020204030204" pitchFamily="34" charset="0"/>
                <a:cs typeface="Times New Roman" panose="02020603050405020304" pitchFamily="18" charset="0"/>
              </a:rPr>
              <a:t> </a:t>
            </a:r>
            <a:endParaRPr lang="en-GB"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Spectrum Gaming Facebook page</a:t>
            </a:r>
            <a:r>
              <a:rPr lang="en-GB"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GB"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https://www.facebook.com/Spectrum0Gaming</a:t>
            </a:r>
            <a:r>
              <a:rPr lang="en-GB"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b="1" dirty="0">
                <a:solidFill>
                  <a:srgbClr val="FF0000"/>
                </a:solidFill>
              </a:rPr>
              <a:t>Ambitious Youth Network for autistic young people aged 16-25 </a:t>
            </a:r>
            <a:r>
              <a:rPr lang="en-GB" dirty="0">
                <a:hlinkClick r:id="rId5"/>
              </a:rPr>
              <a:t>Join the Ambitious Youth Network | Home (ambitiousaboutautism.org.uk)</a:t>
            </a:r>
            <a:r>
              <a:rPr lang="en-GB" dirty="0"/>
              <a:t> </a:t>
            </a:r>
          </a:p>
          <a:p>
            <a:pPr>
              <a:lnSpc>
                <a:spcPct val="107000"/>
              </a:lnSpc>
              <a:spcAft>
                <a:spcPts val="800"/>
              </a:spcAft>
            </a:pPr>
            <a:r>
              <a:rPr lang="en-GB" b="1" dirty="0">
                <a:solidFill>
                  <a:srgbClr val="FF0000"/>
                </a:solidFill>
              </a:rPr>
              <a:t>Autism Understood </a:t>
            </a:r>
            <a:r>
              <a:rPr lang="en-GB" dirty="0"/>
              <a:t>Website created by autistic people for autistic young people </a:t>
            </a:r>
            <a:r>
              <a:rPr lang="en-GB" dirty="0">
                <a:hlinkClick r:id="rId6"/>
              </a:rPr>
              <a:t>https://autismunderstood.co.uk</a:t>
            </a:r>
            <a:r>
              <a:rPr lang="en-GB" dirty="0"/>
              <a:t>   </a:t>
            </a:r>
          </a:p>
          <a:p>
            <a:pPr>
              <a:lnSpc>
                <a:spcPct val="107000"/>
              </a:lnSpc>
              <a:spcAft>
                <a:spcPts val="800"/>
              </a:spcAft>
            </a:pPr>
            <a:r>
              <a:rPr lang="en-GB" b="1" dirty="0">
                <a:solidFill>
                  <a:srgbClr val="FF0000"/>
                </a:solidFill>
              </a:rPr>
              <a:t>EASY SEND Youth Group </a:t>
            </a:r>
            <a:r>
              <a:rPr lang="en-GB" dirty="0"/>
              <a:t>We are relaunching our SEND youth group from next Monday 21</a:t>
            </a:r>
            <a:r>
              <a:rPr lang="en-GB" baseline="30000" dirty="0"/>
              <a:t>st</a:t>
            </a:r>
            <a:r>
              <a:rPr lang="en-GB" dirty="0"/>
              <a:t> June. This was formerly known as the AOK+ group. (We are looking for a new name to be decided by the young people). The group will run from </a:t>
            </a:r>
            <a:r>
              <a:rPr lang="en-GB" b="1" dirty="0"/>
              <a:t>6:15 to 8:30pm on Monday evenings at Morecambe Library</a:t>
            </a:r>
            <a:r>
              <a:rPr lang="en-GB" dirty="0"/>
              <a:t>. Activities will include a range of arts and crafts, games, consoles, pool and table tennis and of course food. The group is open to young people with special educational needs and disabilities aged 13-17. Referrals only via </a:t>
            </a:r>
            <a:r>
              <a:rPr lang="en-GB" u="sng" dirty="0">
                <a:hlinkClick r:id="rId7"/>
              </a:rPr>
              <a:t>claire.armer@lancashire.gov.uk</a:t>
            </a:r>
            <a:r>
              <a:rPr lang="en-GB" dirty="0"/>
              <a:t> or </a:t>
            </a:r>
            <a:r>
              <a:rPr lang="en-US" dirty="0"/>
              <a:t>07717815062 or 01524 581280 </a:t>
            </a:r>
            <a:r>
              <a:rPr lang="en-GB" b="1" dirty="0"/>
              <a:t>Booking essential</a:t>
            </a:r>
          </a:p>
          <a:p>
            <a:pPr>
              <a:lnSpc>
                <a:spcPct val="107000"/>
              </a:lnSpc>
              <a:spcAft>
                <a:spcPts val="800"/>
              </a:spcAft>
            </a:pPr>
            <a:r>
              <a:rPr lang="en-GB" b="1" dirty="0">
                <a:solidFill>
                  <a:srgbClr val="FF0000"/>
                </a:solidFill>
              </a:rPr>
              <a:t>POWAR </a:t>
            </a:r>
            <a:r>
              <a:rPr lang="en-GB" dirty="0"/>
              <a:t>participation group POWAR is a participation group for children and young people with special educational needs and disabilities. POWAR stands for: Participate, Opportunity, Win, Achieve and Respect. For young people from secondary school age to 25. </a:t>
            </a:r>
            <a:r>
              <a:rPr lang="en-GB" dirty="0">
                <a:hlinkClick r:id="rId8"/>
              </a:rPr>
              <a:t>POWAR participation group - Lancashire County Council</a:t>
            </a:r>
            <a:endParaRPr lang="en-GB" b="1" dirty="0">
              <a:solidFill>
                <a:srgbClr val="FF0000"/>
              </a:solidFill>
            </a:endParaRPr>
          </a:p>
          <a:p>
            <a:pPr>
              <a:lnSpc>
                <a:spcPct val="107000"/>
              </a:lnSpc>
              <a:spcAft>
                <a:spcPts val="800"/>
              </a:spcAft>
            </a:pPr>
            <a:r>
              <a:rPr lang="en-GB"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More Music </a:t>
            </a:r>
            <a:r>
              <a:rPr lang="en-GB" dirty="0">
                <a:latin typeface="Calibri" panose="020F0502020204030204" pitchFamily="34" charset="0"/>
                <a:ea typeface="Calibri" panose="020F0502020204030204" pitchFamily="34" charset="0"/>
                <a:cs typeface="Times New Roman" panose="02020603050405020304" pitchFamily="18" charset="0"/>
              </a:rPr>
              <a:t>in Morecambe offer a range of activities – fully inclusive offer</a:t>
            </a:r>
          </a:p>
          <a:p>
            <a:pPr>
              <a:lnSpc>
                <a:spcPct val="107000"/>
              </a:lnSpc>
              <a:spcAft>
                <a:spcPts val="800"/>
              </a:spcAft>
            </a:pPr>
            <a:r>
              <a:rPr lang="en-GB"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Escape2Make </a:t>
            </a:r>
            <a:r>
              <a:rPr lang="en-GB"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escape2make.org </a:t>
            </a:r>
            <a:r>
              <a:rPr lang="en-GB"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GB" dirty="0">
                <a:latin typeface="Calibri" panose="020F0502020204030204" pitchFamily="34" charset="0"/>
                <a:ea typeface="Calibri" panose="020F0502020204030204" pitchFamily="34" charset="0"/>
                <a:cs typeface="Times New Roman" panose="02020603050405020304" pitchFamily="18" charset="0"/>
              </a:rPr>
              <a:t>11-18 year old range of FREE activities</a:t>
            </a:r>
          </a:p>
        </p:txBody>
      </p:sp>
    </p:spTree>
    <p:extLst>
      <p:ext uri="{BB962C8B-B14F-4D97-AF65-F5344CB8AC3E}">
        <p14:creationId xmlns:p14="http://schemas.microsoft.com/office/powerpoint/2010/main" val="1989478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 y="0"/>
            <a:ext cx="1650558" cy="1650558"/>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098377" y="0"/>
            <a:ext cx="4848819" cy="685799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058725" y="0"/>
            <a:ext cx="4848818" cy="6857998"/>
          </a:xfrm>
          <a:prstGeom prst="rect">
            <a:avLst/>
          </a:prstGeom>
        </p:spPr>
      </p:pic>
    </p:spTree>
    <p:extLst>
      <p:ext uri="{BB962C8B-B14F-4D97-AF65-F5344CB8AC3E}">
        <p14:creationId xmlns:p14="http://schemas.microsoft.com/office/powerpoint/2010/main" val="3946470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p:blipFill>
        <p:spPr>
          <a:xfrm>
            <a:off x="166077" y="17911"/>
            <a:ext cx="9585773" cy="6822177"/>
          </a:xfrm>
          <a:prstGeom prst="rect">
            <a:avLst/>
          </a:prstGeom>
        </p:spPr>
      </p:pic>
      <p:sp>
        <p:nvSpPr>
          <p:cNvPr id="3" name="Rectangle 2"/>
          <p:cNvSpPr/>
          <p:nvPr/>
        </p:nvSpPr>
        <p:spPr>
          <a:xfrm>
            <a:off x="10058400" y="5160397"/>
            <a:ext cx="1979875" cy="13596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9907325" y="2289976"/>
            <a:ext cx="2130949" cy="1384995"/>
          </a:xfrm>
          <a:prstGeom prst="rect">
            <a:avLst/>
          </a:prstGeom>
          <a:noFill/>
        </p:spPr>
        <p:txBody>
          <a:bodyPr wrap="square" rtlCol="0">
            <a:spAutoFit/>
          </a:bodyPr>
          <a:lstStyle/>
          <a:p>
            <a:r>
              <a:rPr lang="en-GB" sz="1400" dirty="0"/>
              <a:t>If there are other groups or services you think should be included on this guide please email </a:t>
            </a:r>
            <a:r>
              <a:rPr lang="en-GB" sz="1400" dirty="0">
                <a:hlinkClick r:id="rId3"/>
              </a:rPr>
              <a:t>LMChildAutism@lscft.nhs.uk</a:t>
            </a:r>
            <a:r>
              <a:rPr lang="en-GB" sz="1400" dirty="0"/>
              <a:t> </a:t>
            </a:r>
          </a:p>
        </p:txBody>
      </p:sp>
    </p:spTree>
    <p:extLst>
      <p:ext uri="{BB962C8B-B14F-4D97-AF65-F5344CB8AC3E}">
        <p14:creationId xmlns:p14="http://schemas.microsoft.com/office/powerpoint/2010/main" val="137931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651" y="-61994"/>
            <a:ext cx="4848820" cy="68580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2471" y="-61994"/>
            <a:ext cx="4848820" cy="6858000"/>
          </a:xfrm>
          <a:prstGeom prst="rect">
            <a:avLst/>
          </a:prstGeom>
        </p:spPr>
      </p:pic>
    </p:spTree>
    <p:extLst>
      <p:ext uri="{BB962C8B-B14F-4D97-AF65-F5344CB8AC3E}">
        <p14:creationId xmlns:p14="http://schemas.microsoft.com/office/powerpoint/2010/main" val="2767289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84882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p:blipFill>
        <p:spPr>
          <a:xfrm>
            <a:off x="4848820" y="34714"/>
            <a:ext cx="4847949" cy="6788571"/>
          </a:xfrm>
          <a:prstGeom prst="rect">
            <a:avLst/>
          </a:prstGeom>
        </p:spPr>
      </p:pic>
    </p:spTree>
    <p:extLst>
      <p:ext uri="{BB962C8B-B14F-4D97-AF65-F5344CB8AC3E}">
        <p14:creationId xmlns:p14="http://schemas.microsoft.com/office/powerpoint/2010/main" val="3899070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703" y="107898"/>
            <a:ext cx="10278582" cy="6642203"/>
          </a:xfrm>
          <a:prstGeom prst="rect">
            <a:avLst/>
          </a:prstGeom>
        </p:spPr>
        <p:txBody>
          <a:bodyPr wrap="square">
            <a:spAutoFit/>
          </a:bodyPr>
          <a:lstStyle/>
          <a:p>
            <a:pPr>
              <a:lnSpc>
                <a:spcPct val="107000"/>
              </a:lnSpc>
              <a:spcAft>
                <a:spcPts val="800"/>
              </a:spcAft>
            </a:pPr>
            <a:r>
              <a:rPr lang="en-GB"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OTHER  SUPPORT</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SENDIAS</a:t>
            </a:r>
            <a:r>
              <a:rPr lang="en-GB" dirty="0">
                <a:latin typeface="Calibri" panose="020F0502020204030204" pitchFamily="34" charset="0"/>
                <a:ea typeface="Calibri" panose="020F0502020204030204" pitchFamily="34" charset="0"/>
                <a:cs typeface="Times New Roman" panose="02020603050405020304" pitchFamily="18" charset="0"/>
              </a:rPr>
              <a:t> Independent Advice and Support Service Lancashire can offer unbiased advice and support when accessing Education, health and social care services. Offer advice and potentially can support in meetings with schools to be your advocate if you need that kind of support. Self refer via form on website. </a:t>
            </a:r>
            <a:r>
              <a:rPr lang="en-GB"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www.lancssendias.org.uk</a:t>
            </a:r>
            <a:r>
              <a:rPr lang="en-GB" dirty="0">
                <a:latin typeface="Calibri" panose="020F0502020204030204" pitchFamily="34" charset="0"/>
                <a:ea typeface="Calibri" panose="020F0502020204030204" pitchFamily="34" charset="0"/>
                <a:cs typeface="Times New Roman" panose="02020603050405020304" pitchFamily="18" charset="0"/>
              </a:rPr>
              <a:t>  0300 123 6706 </a:t>
            </a:r>
            <a:r>
              <a:rPr lang="en-GB"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information.lineteam@lancashire.gov.uk</a:t>
            </a:r>
            <a:r>
              <a:rPr lang="en-GB" dirty="0">
                <a:latin typeface="Calibri" panose="020F0502020204030204" pitchFamily="34" charset="0"/>
                <a:ea typeface="Calibri" panose="020F0502020204030204" pitchFamily="34" charset="0"/>
                <a:cs typeface="Times New Roman" panose="02020603050405020304" pitchFamily="18" charset="0"/>
              </a:rPr>
              <a:t> </a:t>
            </a:r>
          </a:p>
          <a:p>
            <a:endParaRPr lang="en-GB" sz="1000" b="1" dirty="0"/>
          </a:p>
          <a:p>
            <a:r>
              <a:rPr lang="en-GB" b="1" dirty="0">
                <a:solidFill>
                  <a:srgbClr val="FF0000"/>
                </a:solidFill>
              </a:rPr>
              <a:t>Lancashire Local Offer</a:t>
            </a:r>
            <a:endParaRPr lang="en-GB" dirty="0">
              <a:solidFill>
                <a:srgbClr val="FF0000"/>
              </a:solidFill>
            </a:endParaRPr>
          </a:p>
          <a:p>
            <a:r>
              <a:rPr lang="en-GB" dirty="0"/>
              <a:t>Website: </a:t>
            </a:r>
            <a:r>
              <a:rPr lang="en-GB" u="sng" dirty="0">
                <a:hlinkClick r:id="rId4"/>
              </a:rPr>
              <a:t>https://www.lancashire.gov.uk/children-education-families/special-educational-needs-and-disabilities/</a:t>
            </a:r>
            <a:r>
              <a:rPr lang="en-GB" dirty="0"/>
              <a:t> Local Offer Facebook page: </a:t>
            </a:r>
            <a:r>
              <a:rPr lang="en-GB" u="sng" dirty="0">
                <a:hlinkClick r:id="rId5"/>
              </a:rPr>
              <a:t>https://www.facebook.com/LancashireLocalOffer</a:t>
            </a:r>
            <a:r>
              <a:rPr lang="en-GB" dirty="0"/>
              <a:t> </a:t>
            </a:r>
          </a:p>
          <a:p>
            <a:r>
              <a:rPr lang="en-GB" dirty="0"/>
              <a:t>Lancashire County Council SEND Newsletters </a:t>
            </a:r>
            <a:r>
              <a:rPr lang="en-GB" dirty="0">
                <a:hlinkClick r:id="rId6"/>
              </a:rPr>
              <a:t>www.lancashire.gov.uk/children-education-families/special-educational-needs-and-disabilities/getting-help/send-newsletter/</a:t>
            </a:r>
            <a:r>
              <a:rPr lang="en-GB" dirty="0"/>
              <a:t> </a:t>
            </a:r>
          </a:p>
          <a:p>
            <a:endParaRPr lang="en-GB" b="1" dirty="0">
              <a:solidFill>
                <a:srgbClr val="FF0000"/>
              </a:solidFill>
            </a:endParaRPr>
          </a:p>
          <a:p>
            <a:r>
              <a:rPr lang="en-GB" b="1" dirty="0">
                <a:solidFill>
                  <a:srgbClr val="FF0000"/>
                </a:solidFill>
              </a:rPr>
              <a:t>Contact Listening Ear Service </a:t>
            </a:r>
            <a:r>
              <a:rPr lang="en-GB" dirty="0"/>
              <a:t>contact.org.uk/help-for-families/listening-ear/  </a:t>
            </a:r>
          </a:p>
          <a:p>
            <a:r>
              <a:rPr lang="en-GB" dirty="0"/>
              <a:t>Listening Ear service offers hour-long 1-1 telephone appointments with a family support adviser.</a:t>
            </a:r>
          </a:p>
          <a:p>
            <a:r>
              <a:rPr lang="en-GB" dirty="0"/>
              <a:t>Where the helpline provides information and advice, Listening Ear is for parent carers looking for emotional support and reassurance – though we can provide practical help too. Bookable slots via website.</a:t>
            </a:r>
          </a:p>
          <a:p>
            <a:endParaRPr lang="en-GB" dirty="0"/>
          </a:p>
          <a:p>
            <a:r>
              <a:rPr lang="en-GB" b="1" dirty="0">
                <a:solidFill>
                  <a:srgbClr val="FF0000"/>
                </a:solidFill>
              </a:rPr>
              <a:t>Young Minds Parent Helpline</a:t>
            </a:r>
            <a:r>
              <a:rPr lang="en-GB" dirty="0"/>
              <a:t> supports parents and carers who are concerned about their child or young person's mental health. They can provide detailed information and advice, emotional support and signposting. You can speak to them over the phone or chat online via website link. When closed, you can still leave a message and they’ll get back to you in 3-5 working days.</a:t>
            </a:r>
          </a:p>
          <a:p>
            <a:r>
              <a:rPr lang="en-GB" dirty="0"/>
              <a:t>Opening times: 9.30am-4pm on Mondays, Thursdays and Fridays; 9.30am-6pm on Tuesdays and Wednesdays 0808 802 5544 </a:t>
            </a:r>
            <a:r>
              <a:rPr lang="en-GB" dirty="0">
                <a:hlinkClick r:id="rId7"/>
              </a:rPr>
              <a:t>www.youngminds.org.uk/parent/parents-helpline/</a:t>
            </a:r>
            <a:r>
              <a:rPr lang="en-GB" dirty="0"/>
              <a:t> </a:t>
            </a:r>
          </a:p>
        </p:txBody>
      </p:sp>
    </p:spTree>
    <p:extLst>
      <p:ext uri="{BB962C8B-B14F-4D97-AF65-F5344CB8AC3E}">
        <p14:creationId xmlns:p14="http://schemas.microsoft.com/office/powerpoint/2010/main" val="3292834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21825" y="454105"/>
            <a:ext cx="9748349" cy="1072989"/>
          </a:xfrm>
          <a:prstGeom prst="rect">
            <a:avLst/>
          </a:prstGeom>
        </p:spPr>
      </p:pic>
      <p:pic>
        <p:nvPicPr>
          <p:cNvPr id="3" name="Picture 2"/>
          <p:cNvPicPr>
            <a:picLocks noChangeAspect="1"/>
          </p:cNvPicPr>
          <p:nvPr/>
        </p:nvPicPr>
        <p:blipFill>
          <a:blip r:embed="rId4"/>
          <a:stretch>
            <a:fillRect/>
          </a:stretch>
        </p:blipFill>
        <p:spPr>
          <a:xfrm>
            <a:off x="1221825" y="1527094"/>
            <a:ext cx="1975275" cy="1432684"/>
          </a:xfrm>
          <a:prstGeom prst="rect">
            <a:avLst/>
          </a:prstGeom>
        </p:spPr>
      </p:pic>
      <p:pic>
        <p:nvPicPr>
          <p:cNvPr id="4" name="Picture 3"/>
          <p:cNvPicPr>
            <a:picLocks noChangeAspect="1"/>
          </p:cNvPicPr>
          <p:nvPr/>
        </p:nvPicPr>
        <p:blipFill>
          <a:blip r:embed="rId5"/>
          <a:stretch>
            <a:fillRect/>
          </a:stretch>
        </p:blipFill>
        <p:spPr>
          <a:xfrm>
            <a:off x="9456209" y="1843093"/>
            <a:ext cx="2194750" cy="1835055"/>
          </a:xfrm>
          <a:prstGeom prst="rect">
            <a:avLst/>
          </a:prstGeom>
        </p:spPr>
      </p:pic>
      <p:pic>
        <p:nvPicPr>
          <p:cNvPr id="5" name="Picture 4"/>
          <p:cNvPicPr>
            <a:picLocks noChangeAspect="1"/>
          </p:cNvPicPr>
          <p:nvPr/>
        </p:nvPicPr>
        <p:blipFill>
          <a:blip r:embed="rId6"/>
          <a:stretch>
            <a:fillRect/>
          </a:stretch>
        </p:blipFill>
        <p:spPr>
          <a:xfrm>
            <a:off x="461193" y="3334541"/>
            <a:ext cx="2115595" cy="2052756"/>
          </a:xfrm>
          <a:prstGeom prst="rect">
            <a:avLst/>
          </a:prstGeom>
        </p:spPr>
      </p:pic>
      <p:pic>
        <p:nvPicPr>
          <p:cNvPr id="6" name="Picture 5"/>
          <p:cNvPicPr>
            <a:picLocks noChangeAspect="1"/>
          </p:cNvPicPr>
          <p:nvPr/>
        </p:nvPicPr>
        <p:blipFill>
          <a:blip r:embed="rId7"/>
          <a:stretch>
            <a:fillRect/>
          </a:stretch>
        </p:blipFill>
        <p:spPr>
          <a:xfrm>
            <a:off x="6302882" y="4839886"/>
            <a:ext cx="1511939" cy="1390008"/>
          </a:xfrm>
          <a:prstGeom prst="rect">
            <a:avLst/>
          </a:prstGeom>
        </p:spPr>
      </p:pic>
      <p:pic>
        <p:nvPicPr>
          <p:cNvPr id="7" name="Picture 6"/>
          <p:cNvPicPr>
            <a:picLocks noChangeAspect="1"/>
          </p:cNvPicPr>
          <p:nvPr/>
        </p:nvPicPr>
        <p:blipFill>
          <a:blip r:embed="rId8"/>
          <a:stretch>
            <a:fillRect/>
          </a:stretch>
        </p:blipFill>
        <p:spPr>
          <a:xfrm>
            <a:off x="9370575" y="4607451"/>
            <a:ext cx="1559691" cy="1559691"/>
          </a:xfrm>
          <a:prstGeom prst="rect">
            <a:avLst/>
          </a:prstGeom>
        </p:spPr>
      </p:pic>
      <p:sp>
        <p:nvSpPr>
          <p:cNvPr id="8" name="TextBox 7"/>
          <p:cNvSpPr txBox="1"/>
          <p:nvPr/>
        </p:nvSpPr>
        <p:spPr>
          <a:xfrm>
            <a:off x="3066379" y="5084747"/>
            <a:ext cx="1916587" cy="369332"/>
          </a:xfrm>
          <a:prstGeom prst="rect">
            <a:avLst/>
          </a:prstGeom>
          <a:noFill/>
        </p:spPr>
        <p:txBody>
          <a:bodyPr wrap="square" rtlCol="0">
            <a:spAutoFit/>
          </a:bodyPr>
          <a:lstStyle/>
          <a:p>
            <a:r>
              <a:rPr lang="en-GB" dirty="0"/>
              <a:t>Use chat function </a:t>
            </a:r>
          </a:p>
        </p:txBody>
      </p:sp>
      <p:pic>
        <p:nvPicPr>
          <p:cNvPr id="10" name="Picture 9" descr="Acceptance? Sometimes... - Fibro Bites..."/>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19245" y="1426911"/>
            <a:ext cx="1661986" cy="2869696"/>
          </a:xfrm>
          <a:prstGeom prst="rect">
            <a:avLst/>
          </a:prstGeom>
        </p:spPr>
      </p:pic>
      <p:pic>
        <p:nvPicPr>
          <p:cNvPr id="12" name="Picture 11" descr="Activists need to realize that most Americans actually ..."/>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52784" y="1708307"/>
            <a:ext cx="2931872" cy="2217772"/>
          </a:xfrm>
          <a:prstGeom prst="rect">
            <a:avLst/>
          </a:prstGeom>
        </p:spPr>
      </p:pic>
      <p:sp>
        <p:nvSpPr>
          <p:cNvPr id="13" name="Rectangle 12"/>
          <p:cNvSpPr/>
          <p:nvPr/>
        </p:nvSpPr>
        <p:spPr>
          <a:xfrm>
            <a:off x="5903376" y="3678148"/>
            <a:ext cx="2981280" cy="4006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Hand Up function </a:t>
            </a:r>
          </a:p>
        </p:txBody>
      </p:sp>
      <p:pic>
        <p:nvPicPr>
          <p:cNvPr id="14" name="Picture 13" descr="Image vectorielle gratuite: Bulle, La Communication, Chat ..."/>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801792" y="4522610"/>
            <a:ext cx="2417852" cy="2051396"/>
          </a:xfrm>
          <a:prstGeom prst="rect">
            <a:avLst/>
          </a:prstGeom>
        </p:spPr>
      </p:pic>
    </p:spTree>
    <p:extLst>
      <p:ext uri="{BB962C8B-B14F-4D97-AF65-F5344CB8AC3E}">
        <p14:creationId xmlns:p14="http://schemas.microsoft.com/office/powerpoint/2010/main" val="21082806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6781" y="821958"/>
            <a:ext cx="10125090" cy="5632311"/>
          </a:xfrm>
          <a:prstGeom prst="rect">
            <a:avLst/>
          </a:prstGeom>
          <a:noFill/>
        </p:spPr>
        <p:txBody>
          <a:bodyPr wrap="square" rtlCol="0">
            <a:spAutoFit/>
          </a:bodyPr>
          <a:lstStyle/>
          <a:p>
            <a:r>
              <a:rPr lang="en-GB" dirty="0"/>
              <a:t>Now your child / young person has a diagnosis, you might want to consider doing the following things:</a:t>
            </a:r>
          </a:p>
          <a:p>
            <a:endParaRPr lang="en-GB" dirty="0"/>
          </a:p>
          <a:p>
            <a:r>
              <a:rPr lang="en-GB" dirty="0"/>
              <a:t>Completing a </a:t>
            </a:r>
            <a:r>
              <a:rPr lang="en-GB" b="1" dirty="0">
                <a:solidFill>
                  <a:srgbClr val="FF0000"/>
                </a:solidFill>
              </a:rPr>
              <a:t>hospital passport </a:t>
            </a:r>
            <a:r>
              <a:rPr lang="en-GB" dirty="0"/>
              <a:t>for them in case they ever need to go into hospital. This will enable any staff supporting you and your child / young person to know about any sensory or physical adjustments that might make the experience more successful. </a:t>
            </a:r>
          </a:p>
          <a:p>
            <a:r>
              <a:rPr lang="en-GB" dirty="0">
                <a:hlinkClick r:id="rId2"/>
              </a:rPr>
              <a:t>www.uhmb.nhs.uk/get-involved/patient-experience/care-and-communication-passports</a:t>
            </a:r>
            <a:r>
              <a:rPr lang="en-GB" dirty="0"/>
              <a:t> </a:t>
            </a:r>
          </a:p>
          <a:p>
            <a:endParaRPr lang="en-GB" dirty="0"/>
          </a:p>
          <a:p>
            <a:r>
              <a:rPr lang="en-GB" dirty="0"/>
              <a:t>Making an application for </a:t>
            </a:r>
            <a:r>
              <a:rPr lang="en-GB" b="1" dirty="0">
                <a:solidFill>
                  <a:srgbClr val="FF0000"/>
                </a:solidFill>
              </a:rPr>
              <a:t>DLA Disability Living Allowance </a:t>
            </a:r>
            <a:r>
              <a:rPr lang="en-GB" dirty="0"/>
              <a:t>if under 16 or </a:t>
            </a:r>
            <a:r>
              <a:rPr lang="en-GB" b="1" dirty="0">
                <a:solidFill>
                  <a:srgbClr val="FF0000"/>
                </a:solidFill>
              </a:rPr>
              <a:t>PIP Personal Independence Payment</a:t>
            </a:r>
            <a:r>
              <a:rPr lang="en-GB" dirty="0"/>
              <a:t> for young people over 16. A diagnosis isn’t essential to make an application, but it can help. </a:t>
            </a:r>
            <a:br>
              <a:rPr lang="en-GB" dirty="0">
                <a:solidFill>
                  <a:srgbClr val="252423"/>
                </a:solidFill>
                <a:latin typeface="-apple-system"/>
              </a:rPr>
            </a:br>
            <a:endParaRPr lang="en-GB" dirty="0">
              <a:solidFill>
                <a:srgbClr val="252423"/>
              </a:solidFill>
              <a:latin typeface="-apple-system"/>
            </a:endParaRPr>
          </a:p>
          <a:p>
            <a:pPr>
              <a:buNone/>
            </a:pPr>
            <a:br>
              <a:rPr lang="en-GB" dirty="0">
                <a:solidFill>
                  <a:srgbClr val="252423"/>
                </a:solidFill>
                <a:latin typeface="-apple-system"/>
              </a:rPr>
            </a:br>
            <a:r>
              <a:rPr lang="en-GB" dirty="0"/>
              <a:t>More information can be found on this link </a:t>
            </a:r>
          </a:p>
          <a:p>
            <a:r>
              <a:rPr lang="en-GB" dirty="0">
                <a:hlinkClick r:id="rId3"/>
              </a:rPr>
              <a:t>https://www.northlancsdirectionsgroup.com/benefits-advice</a:t>
            </a:r>
            <a:r>
              <a:rPr lang="en-GB" dirty="0"/>
              <a:t> </a:t>
            </a:r>
          </a:p>
          <a:p>
            <a:r>
              <a:rPr lang="en-GB" dirty="0"/>
              <a:t>Other benefits are available after DLA awarded like </a:t>
            </a:r>
            <a:r>
              <a:rPr lang="en-GB" dirty="0">
                <a:hlinkClick r:id="rId4"/>
              </a:rPr>
              <a:t>www.gov.uk/carers-allowance</a:t>
            </a:r>
            <a:r>
              <a:rPr lang="en-GB" dirty="0"/>
              <a:t>  </a:t>
            </a:r>
          </a:p>
          <a:p>
            <a:r>
              <a:rPr lang="en-GB" dirty="0"/>
              <a:t>additional Universal Credits/ Tax Credits. </a:t>
            </a:r>
          </a:p>
          <a:p>
            <a:r>
              <a:rPr lang="en-GB" dirty="0"/>
              <a:t>Grant funding from </a:t>
            </a:r>
            <a:r>
              <a:rPr lang="en-GB" dirty="0">
                <a:hlinkClick r:id="rId5"/>
              </a:rPr>
              <a:t>www.familyfund.org.uk</a:t>
            </a:r>
            <a:r>
              <a:rPr lang="en-GB" dirty="0"/>
              <a:t> </a:t>
            </a:r>
          </a:p>
          <a:p>
            <a:endParaRPr lang="en-GB" dirty="0"/>
          </a:p>
          <a:p>
            <a:r>
              <a:rPr lang="en-GB" dirty="0"/>
              <a:t>As a parent / carer of a child / young person with an ASD diagnosis, you should </a:t>
            </a:r>
            <a:r>
              <a:rPr lang="en-GB" b="1" dirty="0">
                <a:solidFill>
                  <a:srgbClr val="FF0000"/>
                </a:solidFill>
              </a:rPr>
              <a:t>register yourself as a carer with your GP</a:t>
            </a:r>
            <a:r>
              <a:rPr lang="en-GB" dirty="0"/>
              <a:t>. This should allow you some adjustments when asking for appointments and requesting support. Adjustments vary by practice. You will also be offered Flu and COVID jabs as a carer.</a:t>
            </a:r>
          </a:p>
        </p:txBody>
      </p:sp>
    </p:spTree>
    <p:extLst>
      <p:ext uri="{BB962C8B-B14F-4D97-AF65-F5344CB8AC3E}">
        <p14:creationId xmlns:p14="http://schemas.microsoft.com/office/powerpoint/2010/main" val="39935484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9414" y="106223"/>
            <a:ext cx="6786659" cy="6687122"/>
          </a:xfrm>
          <a:prstGeom prst="rect">
            <a:avLst/>
          </a:prstGeom>
        </p:spPr>
      </p:pic>
    </p:spTree>
    <p:extLst>
      <p:ext uri="{BB962C8B-B14F-4D97-AF65-F5344CB8AC3E}">
        <p14:creationId xmlns:p14="http://schemas.microsoft.com/office/powerpoint/2010/main" val="15455897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May be an illustration of text that says &quot;Survival Kit for Parents and Carers As parent carer, important look after yourself are support your but effective designed your some Let's every child thrive. write you Reconnect Phone, text friend ost touch with. Structure weekend could good routine read hobby watch or isten that makes laugh instead! creative drawing, making, power breathing seem hectic, Write short positive notes and them. good pecial your wear favourite make-up perfume Exercise some physical activity bike ride, ime gratitude text some yoga online class. note opreciate. Self-appreciation dof think of hings went well,&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018" y="-136932"/>
            <a:ext cx="9985663" cy="7049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39099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1285" y="557860"/>
            <a:ext cx="1814571" cy="2458189"/>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1822" y="3427760"/>
            <a:ext cx="2093168" cy="296792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1285" y="3427760"/>
            <a:ext cx="2098773" cy="296950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82003" y="280420"/>
            <a:ext cx="1879033" cy="2658009"/>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11245" y="259264"/>
            <a:ext cx="1915920" cy="2726393"/>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56127" y="3319271"/>
            <a:ext cx="2260494" cy="3184902"/>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76425" y="257788"/>
            <a:ext cx="1978994" cy="2805790"/>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97758" y="3427759"/>
            <a:ext cx="2142876" cy="3046653"/>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940634" y="1786955"/>
            <a:ext cx="1970838" cy="2805790"/>
          </a:xfrm>
          <a:prstGeom prst="rect">
            <a:avLst/>
          </a:prstGeom>
        </p:spPr>
      </p:pic>
    </p:spTree>
    <p:extLst>
      <p:ext uri="{BB962C8B-B14F-4D97-AF65-F5344CB8AC3E}">
        <p14:creationId xmlns:p14="http://schemas.microsoft.com/office/powerpoint/2010/main" val="39884861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482" y="2038028"/>
            <a:ext cx="11476494" cy="4247317"/>
          </a:xfrm>
          <a:prstGeom prst="rect">
            <a:avLst/>
          </a:prstGeom>
          <a:noFill/>
        </p:spPr>
        <p:txBody>
          <a:bodyPr wrap="square" rtlCol="0">
            <a:spAutoFit/>
          </a:bodyPr>
          <a:lstStyle/>
          <a:p>
            <a:endParaRPr lang="en-GB" dirty="0"/>
          </a:p>
          <a:p>
            <a:r>
              <a:rPr lang="en-GB" b="1" dirty="0"/>
              <a:t>The Sleep Charity </a:t>
            </a:r>
            <a:r>
              <a:rPr lang="en-GB" dirty="0"/>
              <a:t>advice: </a:t>
            </a:r>
            <a:r>
              <a:rPr lang="en-GB" u="sng" dirty="0">
                <a:hlinkClick r:id="rId2"/>
              </a:rPr>
              <a:t>https://thesleepcharity.org.uk/information-support/children/common-sleep-problems-in-children/</a:t>
            </a:r>
            <a:r>
              <a:rPr lang="en-GB" dirty="0"/>
              <a:t> </a:t>
            </a:r>
          </a:p>
          <a:p>
            <a:r>
              <a:rPr lang="en-GB" dirty="0"/>
              <a:t>Available Monday/Tuesday/Thursday evening 7-9pm</a:t>
            </a:r>
            <a:br>
              <a:rPr lang="en-GB" dirty="0"/>
            </a:br>
            <a:r>
              <a:rPr lang="en-GB" dirty="0"/>
              <a:t>Monday/Wednesday morning 9-11am 03303 530 541</a:t>
            </a:r>
          </a:p>
          <a:p>
            <a:r>
              <a:rPr lang="en-GB" b="1" dirty="0"/>
              <a:t>Teenagers Sleep Hub</a:t>
            </a:r>
            <a:r>
              <a:rPr lang="en-GB" dirty="0"/>
              <a:t>: </a:t>
            </a:r>
            <a:r>
              <a:rPr lang="en-GB" u="sng" dirty="0">
                <a:hlinkClick r:id="rId3"/>
              </a:rPr>
              <a:t>https://teensleephub.org.uk/</a:t>
            </a:r>
            <a:r>
              <a:rPr lang="en-GB" dirty="0"/>
              <a:t> </a:t>
            </a:r>
          </a:p>
          <a:p>
            <a:endParaRPr lang="en-GB" b="1" dirty="0"/>
          </a:p>
          <a:p>
            <a:r>
              <a:rPr lang="en-GB" b="1" dirty="0"/>
              <a:t>Barnardo’s Young Carers Lancashire</a:t>
            </a:r>
            <a:r>
              <a:rPr lang="en-GB" dirty="0"/>
              <a:t> - </a:t>
            </a:r>
            <a:r>
              <a:rPr lang="en-GB" u="sng" dirty="0">
                <a:hlinkClick r:id="rId4"/>
              </a:rPr>
              <a:t>https://www.barnardos.org.uk/what-we-do/services/lancashire-young-carers</a:t>
            </a:r>
            <a:r>
              <a:rPr lang="en-GB" dirty="0"/>
              <a:t> 01772641002 </a:t>
            </a:r>
            <a:r>
              <a:rPr lang="en-GB" u="sng" dirty="0">
                <a:hlinkClick r:id="rId5"/>
              </a:rPr>
              <a:t>lancashireyoungcarers@barnardos.org.uk</a:t>
            </a:r>
            <a:r>
              <a:rPr lang="en-GB" dirty="0"/>
              <a:t> We support Young Carers under the age of 18 who provide regular and ongoing care and emotional support to a family member who is physically or mentally ill, disabled or misuses substances and are significantly affected by their caring role. Facebook page with updates: </a:t>
            </a:r>
            <a:r>
              <a:rPr lang="en-GB" u="sng" dirty="0">
                <a:hlinkClick r:id="rId6"/>
              </a:rPr>
              <a:t>https://www.facebook.com/Barnardos-Lancashire-Young-Carers-340837683505917</a:t>
            </a:r>
            <a:r>
              <a:rPr lang="en-GB" dirty="0"/>
              <a:t> </a:t>
            </a:r>
          </a:p>
          <a:p>
            <a:endParaRPr lang="en-GB" dirty="0"/>
          </a:p>
          <a:p>
            <a:endParaRPr lang="en-GB" dirty="0"/>
          </a:p>
          <a:p>
            <a:endParaRPr lang="en-GB" dirty="0"/>
          </a:p>
        </p:txBody>
      </p:sp>
      <p:pic>
        <p:nvPicPr>
          <p:cNvPr id="3" name="Picture 2" descr="Free illustration: Question, Board, Chalk, School - Free ..."/>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93768" y="108891"/>
            <a:ext cx="2457531" cy="1638354"/>
          </a:xfrm>
          <a:prstGeom prst="rect">
            <a:avLst/>
          </a:prstGeom>
        </p:spPr>
      </p:pic>
    </p:spTree>
    <p:extLst>
      <p:ext uri="{BB962C8B-B14F-4D97-AF65-F5344CB8AC3E}">
        <p14:creationId xmlns:p14="http://schemas.microsoft.com/office/powerpoint/2010/main" val="24530014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4" descr="cid:image001.png@01D74BEB.F66AC87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64530" y="3679126"/>
            <a:ext cx="2126643" cy="215987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550606" y="455663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4"/>
          <p:cNvSpPr/>
          <p:nvPr/>
        </p:nvSpPr>
        <p:spPr>
          <a:xfrm>
            <a:off x="125306" y="2735423"/>
            <a:ext cx="4122994" cy="800219"/>
          </a:xfrm>
          <a:prstGeom prst="rect">
            <a:avLst/>
          </a:prstGeom>
        </p:spPr>
        <p:txBody>
          <a:bodyPr wrap="square">
            <a:spAutoFit/>
          </a:bodyPr>
          <a:lstStyle/>
          <a:p>
            <a:pPr lvl="0" eaLnBrk="0" fontAlgn="base" hangingPunct="0">
              <a:spcBef>
                <a:spcPct val="0"/>
              </a:spcBef>
              <a:spcAft>
                <a:spcPct val="0"/>
              </a:spcAft>
            </a:pPr>
            <a:r>
              <a:rPr lang="en-GB" altLang="en-US" sz="2800" dirty="0">
                <a:latin typeface="Arial" panose="020B0604020202020204" pitchFamily="34" charset="0"/>
                <a:ea typeface="Calibri" panose="020F0502020204030204" pitchFamily="34" charset="0"/>
                <a:hlinkClick r:id="rId4"/>
              </a:rPr>
              <a:t>http://ratenhs.uk/zsAYPg</a:t>
            </a:r>
            <a:r>
              <a:rPr lang="en-GB" altLang="en-US" dirty="0">
                <a:latin typeface="Arial" panose="020B0604020202020204" pitchFamily="34" charset="0"/>
                <a:ea typeface="Calibri" panose="020F0502020204030204" pitchFamily="34" charset="0"/>
              </a:rPr>
              <a:t> </a:t>
            </a:r>
            <a:endParaRPr lang="en-GB" altLang="en-US" sz="1100" dirty="0">
              <a:latin typeface="Arial" panose="020B0604020202020204" pitchFamily="34" charset="0"/>
            </a:endParaRPr>
          </a:p>
        </p:txBody>
      </p:sp>
      <p:sp>
        <p:nvSpPr>
          <p:cNvPr id="6" name="Rectangle 5"/>
          <p:cNvSpPr/>
          <p:nvPr/>
        </p:nvSpPr>
        <p:spPr>
          <a:xfrm>
            <a:off x="4436547" y="2735423"/>
            <a:ext cx="6096000" cy="2800767"/>
          </a:xfrm>
          <a:prstGeom prst="rect">
            <a:avLst/>
          </a:prstGeom>
        </p:spPr>
        <p:txBody>
          <a:bodyPr>
            <a:spAutoFit/>
          </a:bodyPr>
          <a:lstStyle/>
          <a:p>
            <a:pPr lvl="0" eaLnBrk="0" fontAlgn="base" hangingPunct="0">
              <a:spcBef>
                <a:spcPct val="0"/>
              </a:spcBef>
              <a:spcAft>
                <a:spcPct val="0"/>
              </a:spcAft>
            </a:pPr>
            <a:r>
              <a:rPr lang="en-GB" altLang="en-US" sz="2800" dirty="0">
                <a:solidFill>
                  <a:schemeClr val="accent5"/>
                </a:solidFill>
                <a:latin typeface="Arial" panose="020B0604020202020204" pitchFamily="34" charset="0"/>
                <a:ea typeface="Calibri" panose="020F0502020204030204" pitchFamily="34" charset="0"/>
              </a:rPr>
              <a:t>To give feedback on the service you have received from the team please go to the link and select </a:t>
            </a:r>
            <a:r>
              <a:rPr lang="en-GB" altLang="en-US" sz="2800" b="1" dirty="0">
                <a:solidFill>
                  <a:schemeClr val="accent5"/>
                </a:solidFill>
                <a:latin typeface="Arial" panose="020B0604020202020204" pitchFamily="34" charset="0"/>
                <a:ea typeface="Calibri" panose="020F0502020204030204" pitchFamily="34" charset="0"/>
              </a:rPr>
              <a:t>LD Children’s Team – Lancaster and Morecambe</a:t>
            </a:r>
            <a:r>
              <a:rPr lang="en-GB" altLang="en-US" sz="2800" dirty="0">
                <a:solidFill>
                  <a:schemeClr val="accent5"/>
                </a:solidFill>
                <a:latin typeface="Arial" panose="020B0604020202020204" pitchFamily="34" charset="0"/>
                <a:ea typeface="Calibri" panose="020F0502020204030204" pitchFamily="34" charset="0"/>
              </a:rPr>
              <a:t> </a:t>
            </a:r>
            <a:endParaRPr lang="en-GB" altLang="en-US" sz="2800" dirty="0">
              <a:solidFill>
                <a:schemeClr val="accent5"/>
              </a:solidFill>
              <a:latin typeface="Arial" panose="020B0604020202020204" pitchFamily="34" charset="0"/>
            </a:endParaRPr>
          </a:p>
          <a:p>
            <a:pPr lvl="0" eaLnBrk="0" fontAlgn="base" hangingPunct="0">
              <a:spcBef>
                <a:spcPct val="0"/>
              </a:spcBef>
              <a:spcAft>
                <a:spcPct val="0"/>
              </a:spcAft>
            </a:pPr>
            <a:r>
              <a:rPr lang="en-GB" altLang="en-US" sz="3600" dirty="0">
                <a:solidFill>
                  <a:schemeClr val="accent5"/>
                </a:solidFill>
                <a:latin typeface="Arial" panose="020B0604020202020204" pitchFamily="34" charset="0"/>
                <a:ea typeface="Calibri" panose="020F0502020204030204" pitchFamily="34" charset="0"/>
              </a:rPr>
              <a:t> </a:t>
            </a:r>
            <a:r>
              <a:rPr lang="en-GB" altLang="en-US" sz="2400" dirty="0">
                <a:solidFill>
                  <a:schemeClr val="accent5"/>
                </a:solidFill>
                <a:latin typeface="Arial" panose="020B0604020202020204" pitchFamily="34" charset="0"/>
                <a:ea typeface="Calibri" panose="020F0502020204030204" pitchFamily="34" charset="0"/>
              </a:rPr>
              <a:t>or use the QR code</a:t>
            </a:r>
            <a:endParaRPr lang="en-GB" altLang="en-US" sz="2400" dirty="0">
              <a:solidFill>
                <a:schemeClr val="accent5"/>
              </a:solidFill>
              <a:latin typeface="Arial" panose="020B0604020202020204" pitchFamily="34" charset="0"/>
            </a:endParaRPr>
          </a:p>
        </p:txBody>
      </p:sp>
      <p:pic>
        <p:nvPicPr>
          <p:cNvPr id="7" name="Picture 6" descr="Feedback Free Stock Photo - Public Domain Picture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10811" y="65131"/>
            <a:ext cx="3289337" cy="2192891"/>
          </a:xfrm>
          <a:prstGeom prst="rect">
            <a:avLst/>
          </a:prstGeom>
        </p:spPr>
      </p:pic>
    </p:spTree>
    <p:extLst>
      <p:ext uri="{BB962C8B-B14F-4D97-AF65-F5344CB8AC3E}">
        <p14:creationId xmlns:p14="http://schemas.microsoft.com/office/powerpoint/2010/main" val="2523678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55999" y="489526"/>
            <a:ext cx="4128653" cy="646331"/>
          </a:xfrm>
          <a:prstGeom prst="rect">
            <a:avLst/>
          </a:prstGeom>
          <a:noFill/>
        </p:spPr>
        <p:txBody>
          <a:bodyPr wrap="square" rtlCol="0">
            <a:spAutoFit/>
          </a:bodyPr>
          <a:lstStyle/>
          <a:p>
            <a:r>
              <a:rPr lang="en-GB" sz="3600" b="1" dirty="0">
                <a:solidFill>
                  <a:schemeClr val="accent5"/>
                </a:solidFill>
                <a:effectLst>
                  <a:outerShdw blurRad="38100" dist="38100" dir="2700000" algn="tl">
                    <a:srgbClr val="000000">
                      <a:alpha val="43137"/>
                    </a:srgbClr>
                  </a:outerShdw>
                </a:effectLst>
              </a:rPr>
              <a:t>Group Agreement</a:t>
            </a:r>
          </a:p>
        </p:txBody>
      </p:sp>
      <p:sp>
        <p:nvSpPr>
          <p:cNvPr id="4" name="TextBox 3"/>
          <p:cNvSpPr txBox="1"/>
          <p:nvPr/>
        </p:nvSpPr>
        <p:spPr>
          <a:xfrm>
            <a:off x="531088" y="1135857"/>
            <a:ext cx="10178473" cy="5262979"/>
          </a:xfrm>
          <a:prstGeom prst="rect">
            <a:avLst/>
          </a:prstGeom>
          <a:noFill/>
        </p:spPr>
        <p:txBody>
          <a:bodyPr wrap="square" rtlCol="0">
            <a:spAutoFit/>
          </a:bodyPr>
          <a:lstStyle/>
          <a:p>
            <a:pPr marL="457200" indent="-457200">
              <a:buFont typeface="Wingdings" panose="05000000000000000000" pitchFamily="2" charset="2"/>
              <a:buChar char="v"/>
            </a:pPr>
            <a:r>
              <a:rPr lang="en-GB" sz="2800" dirty="0">
                <a:solidFill>
                  <a:schemeClr val="accent5"/>
                </a:solidFill>
              </a:rPr>
              <a:t>Teams controls</a:t>
            </a:r>
          </a:p>
          <a:p>
            <a:pPr marL="457200" indent="-457200">
              <a:buFont typeface="Wingdings" panose="05000000000000000000" pitchFamily="2" charset="2"/>
              <a:buChar char="v"/>
            </a:pPr>
            <a:r>
              <a:rPr lang="en-GB" sz="2800" dirty="0">
                <a:solidFill>
                  <a:schemeClr val="accent5"/>
                </a:solidFill>
              </a:rPr>
              <a:t>You can leave at any point if you need to. </a:t>
            </a:r>
          </a:p>
          <a:p>
            <a:pPr marL="457200" indent="-457200">
              <a:buFont typeface="Wingdings" panose="05000000000000000000" pitchFamily="2" charset="2"/>
              <a:buChar char="v"/>
            </a:pPr>
            <a:r>
              <a:rPr lang="en-GB" sz="2800" dirty="0">
                <a:solidFill>
                  <a:schemeClr val="accent5"/>
                </a:solidFill>
              </a:rPr>
              <a:t>Let everyone have an opportunity to share, if they want to.</a:t>
            </a:r>
          </a:p>
          <a:p>
            <a:pPr marL="457200" indent="-457200">
              <a:buFont typeface="Wingdings" panose="05000000000000000000" pitchFamily="2" charset="2"/>
              <a:buChar char="v"/>
            </a:pPr>
            <a:r>
              <a:rPr lang="en-GB" sz="2800" dirty="0">
                <a:solidFill>
                  <a:schemeClr val="accent5"/>
                </a:solidFill>
              </a:rPr>
              <a:t>It’s ok to not be ok.</a:t>
            </a:r>
          </a:p>
          <a:p>
            <a:pPr marL="457200" indent="-457200">
              <a:buFont typeface="Wingdings" panose="05000000000000000000" pitchFamily="2" charset="2"/>
              <a:buChar char="v"/>
            </a:pPr>
            <a:r>
              <a:rPr lang="en-GB" sz="2800" dirty="0">
                <a:solidFill>
                  <a:schemeClr val="accent5"/>
                </a:solidFill>
              </a:rPr>
              <a:t>Confidentiality </a:t>
            </a:r>
          </a:p>
          <a:p>
            <a:pPr marL="457200" indent="-457200">
              <a:buFont typeface="Wingdings" panose="05000000000000000000" pitchFamily="2" charset="2"/>
              <a:buChar char="v"/>
            </a:pPr>
            <a:r>
              <a:rPr lang="en-GB" sz="2800" dirty="0">
                <a:solidFill>
                  <a:schemeClr val="accent5"/>
                </a:solidFill>
              </a:rPr>
              <a:t>Links will be sent by email after the session that we discuss.</a:t>
            </a:r>
          </a:p>
          <a:p>
            <a:pPr marL="457200" indent="-457200">
              <a:buFont typeface="Wingdings" panose="05000000000000000000" pitchFamily="2" charset="2"/>
              <a:buChar char="v"/>
            </a:pPr>
            <a:r>
              <a:rPr lang="en-GB" sz="2800" dirty="0">
                <a:solidFill>
                  <a:schemeClr val="accent5"/>
                </a:solidFill>
              </a:rPr>
              <a:t>Please send us some feedback after the session, it helps us to make sure we are offering you the right information and that more families can access these sessions.</a:t>
            </a:r>
            <a:endParaRPr lang="en-GB" sz="2800" dirty="0"/>
          </a:p>
          <a:p>
            <a:pPr marL="285750" indent="-285750">
              <a:buFont typeface="Arial" panose="020B0604020202020204" pitchFamily="34" charset="0"/>
              <a:buChar char="•"/>
            </a:pPr>
            <a:endParaRPr lang="en-GB" sz="2800" dirty="0"/>
          </a:p>
          <a:p>
            <a:endParaRPr lang="en-GB" sz="2800" dirty="0"/>
          </a:p>
          <a:p>
            <a:endParaRPr lang="en-GB" sz="2800" dirty="0"/>
          </a:p>
        </p:txBody>
      </p:sp>
    </p:spTree>
    <p:extLst>
      <p:ext uri="{BB962C8B-B14F-4D97-AF65-F5344CB8AC3E}">
        <p14:creationId xmlns:p14="http://schemas.microsoft.com/office/powerpoint/2010/main" val="4099131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5560" y="535709"/>
            <a:ext cx="6724076" cy="5786199"/>
          </a:xfrm>
          <a:prstGeom prst="rect">
            <a:avLst/>
          </a:prstGeom>
          <a:noFill/>
        </p:spPr>
        <p:txBody>
          <a:bodyPr wrap="square" rtlCol="0">
            <a:spAutoFit/>
          </a:bodyPr>
          <a:lstStyle/>
          <a:p>
            <a:r>
              <a:rPr lang="en-GB" sz="3200" dirty="0">
                <a:solidFill>
                  <a:schemeClr val="accent5"/>
                </a:solidFill>
              </a:rPr>
              <a:t>This is ME! </a:t>
            </a:r>
          </a:p>
          <a:p>
            <a:endParaRPr lang="en-GB" sz="3200" dirty="0">
              <a:solidFill>
                <a:schemeClr val="accent5"/>
              </a:solidFill>
            </a:endParaRPr>
          </a:p>
          <a:p>
            <a:pPr marL="285750" indent="-285750">
              <a:buFont typeface="Arial" panose="020B0604020202020204" pitchFamily="34" charset="0"/>
              <a:buChar char="•"/>
            </a:pPr>
            <a:r>
              <a:rPr lang="en-GB" dirty="0">
                <a:solidFill>
                  <a:schemeClr val="accent5"/>
                </a:solidFill>
              </a:rPr>
              <a:t>For young people in years 7-9 at secondary school (11-14yr old’s) </a:t>
            </a:r>
            <a:r>
              <a:rPr lang="en-GB" b="1" dirty="0">
                <a:solidFill>
                  <a:schemeClr val="accent5"/>
                </a:solidFill>
              </a:rPr>
              <a:t>WITH</a:t>
            </a:r>
            <a:r>
              <a:rPr lang="en-GB" dirty="0">
                <a:solidFill>
                  <a:schemeClr val="accent5"/>
                </a:solidFill>
              </a:rPr>
              <a:t> a diagnosis of Autism. </a:t>
            </a:r>
          </a:p>
          <a:p>
            <a:pPr marL="285750" indent="-285750">
              <a:buFont typeface="Arial" panose="020B0604020202020204" pitchFamily="34" charset="0"/>
              <a:buChar char="•"/>
            </a:pPr>
            <a:r>
              <a:rPr lang="en-GB" dirty="0">
                <a:solidFill>
                  <a:schemeClr val="accent5"/>
                </a:solidFill>
              </a:rPr>
              <a:t> Currently being delivered online but will offer option of face to face / virtual when COVID restrictions allow and depends on group needs. </a:t>
            </a:r>
          </a:p>
          <a:p>
            <a:pPr marL="285750" indent="-285750">
              <a:buFont typeface="Arial" panose="020B0604020202020204" pitchFamily="34" charset="0"/>
              <a:buChar char="•"/>
            </a:pPr>
            <a:r>
              <a:rPr lang="en-GB" dirty="0">
                <a:solidFill>
                  <a:schemeClr val="accent5"/>
                </a:solidFill>
              </a:rPr>
              <a:t>4 young people per group. </a:t>
            </a:r>
          </a:p>
          <a:p>
            <a:pPr marL="285750" indent="-285750">
              <a:buFont typeface="Arial" panose="020B0604020202020204" pitchFamily="34" charset="0"/>
              <a:buChar char="•"/>
            </a:pPr>
            <a:r>
              <a:rPr lang="en-GB" dirty="0">
                <a:solidFill>
                  <a:schemeClr val="accent5"/>
                </a:solidFill>
              </a:rPr>
              <a:t>4 sessions with 2 members of the ASD Assessment team after school. </a:t>
            </a:r>
          </a:p>
          <a:p>
            <a:pPr marL="285750" indent="-285750">
              <a:buFont typeface="Arial" panose="020B0604020202020204" pitchFamily="34" charset="0"/>
              <a:buChar char="•"/>
            </a:pPr>
            <a:r>
              <a:rPr lang="en-GB" dirty="0">
                <a:solidFill>
                  <a:schemeClr val="accent5"/>
                </a:solidFill>
              </a:rPr>
              <a:t>Young person must want to engage and express that. </a:t>
            </a:r>
          </a:p>
          <a:p>
            <a:pPr marL="285750" indent="-285750">
              <a:buFont typeface="Arial" panose="020B0604020202020204" pitchFamily="34" charset="0"/>
              <a:buChar char="•"/>
            </a:pPr>
            <a:r>
              <a:rPr lang="en-GB" dirty="0">
                <a:solidFill>
                  <a:schemeClr val="accent5"/>
                </a:solidFill>
              </a:rPr>
              <a:t>Sessions used to promote positive self esteem, confidence and a focus on individuals strengths. </a:t>
            </a:r>
          </a:p>
          <a:p>
            <a:pPr marL="285750" indent="-285750">
              <a:buFont typeface="Arial" panose="020B0604020202020204" pitchFamily="34" charset="0"/>
              <a:buChar char="•"/>
            </a:pPr>
            <a:r>
              <a:rPr lang="en-GB" dirty="0">
                <a:solidFill>
                  <a:schemeClr val="accent5"/>
                </a:solidFill>
              </a:rPr>
              <a:t>Recognising commonalities within the group</a:t>
            </a:r>
          </a:p>
          <a:p>
            <a:pPr marL="285750" indent="-285750">
              <a:buFont typeface="Arial" panose="020B0604020202020204" pitchFamily="34" charset="0"/>
              <a:buChar char="•"/>
            </a:pPr>
            <a:r>
              <a:rPr lang="en-GB" dirty="0">
                <a:solidFill>
                  <a:schemeClr val="accent5"/>
                </a:solidFill>
              </a:rPr>
              <a:t>Using positive role models to identify with </a:t>
            </a:r>
          </a:p>
          <a:p>
            <a:pPr marL="285750" indent="-285750">
              <a:buFont typeface="Arial" panose="020B0604020202020204" pitchFamily="34" charset="0"/>
              <a:buChar char="•"/>
            </a:pPr>
            <a:r>
              <a:rPr lang="en-GB" dirty="0">
                <a:solidFill>
                  <a:schemeClr val="accent5"/>
                </a:solidFill>
              </a:rPr>
              <a:t>Focus on what can be achieved using their strengths. </a:t>
            </a:r>
          </a:p>
          <a:p>
            <a:pPr marL="285750" indent="-285750">
              <a:buFont typeface="Arial" panose="020B0604020202020204" pitchFamily="34" charset="0"/>
              <a:buChar char="•"/>
            </a:pPr>
            <a:r>
              <a:rPr lang="en-GB" dirty="0">
                <a:solidFill>
                  <a:schemeClr val="accent5"/>
                </a:solidFill>
              </a:rPr>
              <a:t>Referral via LD referral form – contact the LD and Autism team 01524 550331 / </a:t>
            </a:r>
            <a:r>
              <a:rPr lang="en-GB" dirty="0">
                <a:solidFill>
                  <a:schemeClr val="accent5"/>
                </a:solidFill>
                <a:hlinkClick r:id="rId2"/>
              </a:rPr>
              <a:t>LMChildAutism@lscft.nhs.uk</a:t>
            </a:r>
            <a:r>
              <a:rPr lang="en-GB" dirty="0">
                <a:solidFill>
                  <a:schemeClr val="accent5"/>
                </a:solidFill>
              </a:rPr>
              <a:t> </a:t>
            </a:r>
          </a:p>
          <a:p>
            <a:endParaRPr lang="en-GB" dirty="0"/>
          </a:p>
        </p:txBody>
      </p:sp>
      <p:pic>
        <p:nvPicPr>
          <p:cNvPr id="3" name="Picture 2" descr="Perché The Greatest Showman è un film per voi, anche s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9494" y="1952431"/>
            <a:ext cx="4789755" cy="2693460"/>
          </a:xfrm>
          <a:prstGeom prst="rect">
            <a:avLst/>
          </a:prstGeom>
        </p:spPr>
      </p:pic>
    </p:spTree>
    <p:extLst>
      <p:ext uri="{BB962C8B-B14F-4D97-AF65-F5344CB8AC3E}">
        <p14:creationId xmlns:p14="http://schemas.microsoft.com/office/powerpoint/2010/main" val="3750201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9928" y="0"/>
            <a:ext cx="6433560" cy="6858000"/>
          </a:xfrm>
          <a:prstGeom prst="rect">
            <a:avLst/>
          </a:prstGeom>
        </p:spPr>
      </p:pic>
      <p:sp>
        <p:nvSpPr>
          <p:cNvPr id="4" name="TextBox 3"/>
          <p:cNvSpPr txBox="1"/>
          <p:nvPr/>
        </p:nvSpPr>
        <p:spPr>
          <a:xfrm>
            <a:off x="314036" y="249381"/>
            <a:ext cx="1865745" cy="1569660"/>
          </a:xfrm>
          <a:prstGeom prst="rect">
            <a:avLst/>
          </a:prstGeom>
          <a:noFill/>
        </p:spPr>
        <p:txBody>
          <a:bodyPr wrap="square" rtlCol="0">
            <a:spAutoFit/>
          </a:bodyPr>
          <a:lstStyle/>
          <a:p>
            <a:pPr algn="ctr"/>
            <a:r>
              <a:rPr lang="en-GB" sz="2400" dirty="0">
                <a:solidFill>
                  <a:schemeClr val="accent5"/>
                </a:solidFill>
              </a:rPr>
              <a:t>Other inspirational Neurodiverse people</a:t>
            </a:r>
          </a:p>
        </p:txBody>
      </p:sp>
      <p:pic>
        <p:nvPicPr>
          <p:cNvPr id="2" name="Picture 1" descr="Imagem vetorial gratis: Infinito, Repetindo, Loop - Imagem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036" y="2004291"/>
            <a:ext cx="1901390" cy="1083396"/>
          </a:xfrm>
          <a:prstGeom prst="rect">
            <a:avLst/>
          </a:prstGeom>
        </p:spPr>
      </p:pic>
      <p:pic>
        <p:nvPicPr>
          <p:cNvPr id="5" name="Picture 4" descr="Autism rights movement - Wikipedi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006" y="3272937"/>
            <a:ext cx="1767803" cy="1365628"/>
          </a:xfrm>
          <a:prstGeom prst="rect">
            <a:avLst/>
          </a:prstGeom>
        </p:spPr>
      </p:pic>
    </p:spTree>
    <p:extLst>
      <p:ext uri="{BB962C8B-B14F-4D97-AF65-F5344CB8AC3E}">
        <p14:creationId xmlns:p14="http://schemas.microsoft.com/office/powerpoint/2010/main" val="3854470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09455" y="554182"/>
            <a:ext cx="5310909" cy="6278642"/>
          </a:xfrm>
          <a:prstGeom prst="rect">
            <a:avLst/>
          </a:prstGeom>
          <a:noFill/>
        </p:spPr>
        <p:txBody>
          <a:bodyPr wrap="square" rtlCol="0">
            <a:spAutoFit/>
          </a:bodyPr>
          <a:lstStyle/>
          <a:p>
            <a:pPr lvl="0" algn="ctr" fontAlgn="base"/>
            <a:r>
              <a:rPr lang="en-GB" sz="1600" b="1" u="sng" dirty="0">
                <a:solidFill>
                  <a:schemeClr val="accent5"/>
                </a:solidFill>
              </a:rPr>
              <a:t>Famous Autistic People</a:t>
            </a:r>
          </a:p>
          <a:p>
            <a:pPr lvl="0" algn="ctr" fontAlgn="base"/>
            <a:r>
              <a:rPr lang="en-GB" sz="1600" dirty="0">
                <a:solidFill>
                  <a:schemeClr val="accent5"/>
                </a:solidFill>
              </a:rPr>
              <a:t>Dan Aykroyd – Comedic Actor</a:t>
            </a:r>
          </a:p>
          <a:p>
            <a:pPr lvl="0" algn="ctr" fontAlgn="base"/>
            <a:r>
              <a:rPr lang="en-GB" sz="1600" dirty="0">
                <a:solidFill>
                  <a:schemeClr val="accent5"/>
                </a:solidFill>
              </a:rPr>
              <a:t>Hans Christian Andersen – Children’s Author</a:t>
            </a:r>
          </a:p>
          <a:p>
            <a:pPr lvl="0" algn="ctr" fontAlgn="base"/>
            <a:r>
              <a:rPr lang="en-GB" sz="1600" dirty="0">
                <a:solidFill>
                  <a:schemeClr val="accent5"/>
                </a:solidFill>
              </a:rPr>
              <a:t>Susan Boyle – Singer</a:t>
            </a:r>
          </a:p>
          <a:p>
            <a:pPr lvl="0" algn="ctr" fontAlgn="base"/>
            <a:r>
              <a:rPr lang="en-GB" sz="1600" dirty="0">
                <a:solidFill>
                  <a:schemeClr val="accent5"/>
                </a:solidFill>
              </a:rPr>
              <a:t>Tim Burton – Movie Director</a:t>
            </a:r>
          </a:p>
          <a:p>
            <a:pPr lvl="0" algn="ctr" fontAlgn="base"/>
            <a:r>
              <a:rPr lang="en-GB" sz="1600" dirty="0">
                <a:solidFill>
                  <a:schemeClr val="accent5"/>
                </a:solidFill>
              </a:rPr>
              <a:t>Lewis Carroll – Author of “Alice in Wonderland”</a:t>
            </a:r>
          </a:p>
          <a:p>
            <a:pPr lvl="0" algn="ctr" fontAlgn="base"/>
            <a:r>
              <a:rPr lang="en-GB" sz="1600" dirty="0">
                <a:solidFill>
                  <a:schemeClr val="accent5"/>
                </a:solidFill>
              </a:rPr>
              <a:t>Charles Darwin – Naturalist, Geologist, and Biologist</a:t>
            </a:r>
          </a:p>
          <a:p>
            <a:pPr lvl="0" algn="ctr" fontAlgn="base"/>
            <a:r>
              <a:rPr lang="en-GB" sz="1600" dirty="0">
                <a:solidFill>
                  <a:schemeClr val="accent5"/>
                </a:solidFill>
              </a:rPr>
              <a:t>Emily Dickinson – Poet</a:t>
            </a:r>
          </a:p>
          <a:p>
            <a:pPr lvl="0" algn="ctr" fontAlgn="base"/>
            <a:r>
              <a:rPr lang="en-GB" sz="1600" dirty="0">
                <a:solidFill>
                  <a:schemeClr val="accent5"/>
                </a:solidFill>
              </a:rPr>
              <a:t>Albert Einstein – Scientist &amp; Mathematician</a:t>
            </a:r>
          </a:p>
          <a:p>
            <a:pPr lvl="0" algn="ctr" fontAlgn="base"/>
            <a:r>
              <a:rPr lang="en-GB" sz="1600" dirty="0">
                <a:solidFill>
                  <a:schemeClr val="accent5"/>
                </a:solidFill>
              </a:rPr>
              <a:t>Bobby Fischer – Chess Grandmaster</a:t>
            </a:r>
          </a:p>
          <a:p>
            <a:pPr lvl="0" algn="ctr" fontAlgn="base"/>
            <a:r>
              <a:rPr lang="en-GB" sz="1600" dirty="0">
                <a:solidFill>
                  <a:schemeClr val="accent5"/>
                </a:solidFill>
              </a:rPr>
              <a:t>Bill Gates – Co-founder of the Microsoft Corporation</a:t>
            </a:r>
          </a:p>
          <a:p>
            <a:pPr lvl="0" algn="ctr" fontAlgn="base"/>
            <a:r>
              <a:rPr lang="en-GB" sz="1600" dirty="0">
                <a:solidFill>
                  <a:schemeClr val="accent5"/>
                </a:solidFill>
              </a:rPr>
              <a:t>Temple Grandin – Animal Scientist</a:t>
            </a:r>
          </a:p>
          <a:p>
            <a:pPr lvl="0" algn="ctr" fontAlgn="base"/>
            <a:r>
              <a:rPr lang="en-GB" sz="1600" dirty="0">
                <a:solidFill>
                  <a:schemeClr val="accent5"/>
                </a:solidFill>
              </a:rPr>
              <a:t>Daryl Hannah – Actress &amp; Environmental Activist</a:t>
            </a:r>
          </a:p>
          <a:p>
            <a:pPr lvl="0" algn="ctr" fontAlgn="base"/>
            <a:r>
              <a:rPr lang="en-GB" sz="1600" dirty="0">
                <a:solidFill>
                  <a:schemeClr val="accent5"/>
                </a:solidFill>
              </a:rPr>
              <a:t>Steve Jobs – Former CEO of Apple</a:t>
            </a:r>
          </a:p>
          <a:p>
            <a:pPr lvl="0" algn="ctr" fontAlgn="base"/>
            <a:r>
              <a:rPr lang="en-GB" sz="1600" dirty="0">
                <a:solidFill>
                  <a:schemeClr val="accent5"/>
                </a:solidFill>
              </a:rPr>
              <a:t>Michelangelo – Sculptor, Painter, Architect, Poet</a:t>
            </a:r>
          </a:p>
          <a:p>
            <a:pPr lvl="0" algn="ctr" fontAlgn="base"/>
            <a:r>
              <a:rPr lang="en-GB" sz="1600" dirty="0">
                <a:solidFill>
                  <a:schemeClr val="accent5"/>
                </a:solidFill>
              </a:rPr>
              <a:t>Wolfgang Amadeus Mozart – Classical Composer</a:t>
            </a:r>
          </a:p>
          <a:p>
            <a:pPr lvl="0" algn="ctr" fontAlgn="base"/>
            <a:r>
              <a:rPr lang="en-GB" sz="1600" dirty="0">
                <a:solidFill>
                  <a:schemeClr val="accent5"/>
                </a:solidFill>
              </a:rPr>
              <a:t>Sir Isaac Newton – Mathematician, Astronomer, &amp; Physicist</a:t>
            </a:r>
          </a:p>
          <a:p>
            <a:pPr lvl="0" algn="ctr" fontAlgn="base"/>
            <a:r>
              <a:rPr lang="en-GB" sz="1600" dirty="0">
                <a:solidFill>
                  <a:schemeClr val="accent5"/>
                </a:solidFill>
              </a:rPr>
              <a:t>Anthony Hopkins - Actor</a:t>
            </a:r>
          </a:p>
          <a:p>
            <a:pPr lvl="0" algn="ctr" fontAlgn="base"/>
            <a:r>
              <a:rPr lang="en-GB" sz="1600" dirty="0">
                <a:solidFill>
                  <a:schemeClr val="accent5"/>
                </a:solidFill>
              </a:rPr>
              <a:t>Satoshi Tajiri – Creator of Nintendo’s Pokémon</a:t>
            </a:r>
          </a:p>
          <a:p>
            <a:pPr lvl="0" algn="ctr" fontAlgn="base"/>
            <a:r>
              <a:rPr lang="en-GB" sz="1600" dirty="0">
                <a:solidFill>
                  <a:schemeClr val="accent5"/>
                </a:solidFill>
              </a:rPr>
              <a:t>Nikola Tesla – Inventor</a:t>
            </a:r>
          </a:p>
          <a:p>
            <a:pPr lvl="0" algn="ctr" fontAlgn="base"/>
            <a:r>
              <a:rPr lang="en-GB" sz="1600" dirty="0">
                <a:solidFill>
                  <a:schemeClr val="accent5"/>
                </a:solidFill>
              </a:rPr>
              <a:t>Andy Warhol – Artist</a:t>
            </a:r>
          </a:p>
          <a:p>
            <a:pPr lvl="0" algn="ctr" fontAlgn="base"/>
            <a:r>
              <a:rPr lang="en-GB" sz="1600" dirty="0">
                <a:solidFill>
                  <a:schemeClr val="accent5"/>
                </a:solidFill>
              </a:rPr>
              <a:t>Anne Hegerty – The Chase</a:t>
            </a:r>
          </a:p>
          <a:p>
            <a:pPr lvl="0" algn="ctr" fontAlgn="base"/>
            <a:r>
              <a:rPr lang="en-GB" sz="1600" dirty="0">
                <a:solidFill>
                  <a:schemeClr val="accent5"/>
                </a:solidFill>
              </a:rPr>
              <a:t>Greta Thunberg – Activist</a:t>
            </a:r>
          </a:p>
          <a:p>
            <a:pPr lvl="0" algn="ctr" fontAlgn="base"/>
            <a:r>
              <a:rPr lang="en-GB" sz="1600" dirty="0">
                <a:solidFill>
                  <a:schemeClr val="accent5"/>
                </a:solidFill>
              </a:rPr>
              <a:t>Lucy Bronze – Women’s Footballer</a:t>
            </a:r>
          </a:p>
          <a:p>
            <a:r>
              <a:rPr lang="en-GB" dirty="0"/>
              <a:t> </a:t>
            </a:r>
          </a:p>
        </p:txBody>
      </p:sp>
      <p:pic>
        <p:nvPicPr>
          <p:cNvPr id="4" name="Picture 3" descr="Appl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580" y="617683"/>
            <a:ext cx="1038315" cy="1283852"/>
          </a:xfrm>
          <a:prstGeom prst="rect">
            <a:avLst/>
          </a:prstGeom>
        </p:spPr>
      </p:pic>
      <p:pic>
        <p:nvPicPr>
          <p:cNvPr id="6" name="Picture 5" descr="Pikachu 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854" y="2044812"/>
            <a:ext cx="1789005" cy="1648691"/>
          </a:xfrm>
          <a:prstGeom prst="rect">
            <a:avLst/>
          </a:prstGeom>
        </p:spPr>
      </p:pic>
      <p:pic>
        <p:nvPicPr>
          <p:cNvPr id="7" name="Picture 6" descr="Vivekanandan Manokaran - The Weblog of a Software Engineer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854" y="3748702"/>
            <a:ext cx="1253861" cy="1003089"/>
          </a:xfrm>
          <a:prstGeom prst="rect">
            <a:avLst/>
          </a:prstGeom>
        </p:spPr>
      </p:pic>
      <p:pic>
        <p:nvPicPr>
          <p:cNvPr id="8" name="Picture 7" descr="Andy Warhol - Uncyclopedia, the content-free encyclopedi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13624" y="765173"/>
            <a:ext cx="999067" cy="988872"/>
          </a:xfrm>
          <a:prstGeom prst="rect">
            <a:avLst/>
          </a:prstGeom>
        </p:spPr>
      </p:pic>
      <p:pic>
        <p:nvPicPr>
          <p:cNvPr id="10" name="Picture 9" descr="The Many Faces of Genius – BC Reads: Adult Literacy ..."/>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8146" y="5196502"/>
            <a:ext cx="1033569" cy="1447801"/>
          </a:xfrm>
          <a:prstGeom prst="rect">
            <a:avLst/>
          </a:prstGeom>
        </p:spPr>
      </p:pic>
      <p:pic>
        <p:nvPicPr>
          <p:cNvPr id="12" name="Picture 11" descr="| Mujeres con ciencia"/>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83904" y="5286990"/>
            <a:ext cx="1809751" cy="1357313"/>
          </a:xfrm>
          <a:prstGeom prst="rect">
            <a:avLst/>
          </a:prstGeom>
        </p:spPr>
      </p:pic>
      <p:pic>
        <p:nvPicPr>
          <p:cNvPr id="14" name="Picture 13">
            <a:extLst>
              <a:ext uri="{FF2B5EF4-FFF2-40B4-BE49-F238E27FC236}">
                <a16:creationId xmlns:a16="http://schemas.microsoft.com/office/drawing/2014/main" id="{75037EE4-9F93-35EA-FD9D-48FBEC4F600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20364" y="1754045"/>
            <a:ext cx="3807883" cy="2539828"/>
          </a:xfrm>
          <a:prstGeom prst="rect">
            <a:avLst/>
          </a:prstGeom>
        </p:spPr>
      </p:pic>
    </p:spTree>
    <p:extLst>
      <p:ext uri="{BB962C8B-B14F-4D97-AF65-F5344CB8AC3E}">
        <p14:creationId xmlns:p14="http://schemas.microsoft.com/office/powerpoint/2010/main" val="1383538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934" y="0"/>
            <a:ext cx="6686550" cy="6858000"/>
          </a:xfrm>
          <a:prstGeom prst="rect">
            <a:avLst/>
          </a:prstGeom>
        </p:spPr>
      </p:pic>
      <p:pic>
        <p:nvPicPr>
          <p:cNvPr id="1026" name="Picture 2" descr="May be an image of text that says &quot;Autistic Traits How society interprets them: Obsessive &amp; limited interests What they really are: Refuses eye contact Special interests that bring joy Eye contact is painful/uncomfortable Aggressive behavior Inability to relate to others/no empathy Difficulty regulating emotions/sensory input Different ways of showing empathy/hyper-empathy Odd/disruptive body movements/sounds Stimming to help regulate and express Inability to communicate Lives in their own world Different ways of communicating They have a disorder Ability to see the details that no one else can They are an entire identity @myautisticsoul&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9708" y="-1"/>
            <a:ext cx="5538400" cy="6892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437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2991" y="1171343"/>
            <a:ext cx="11538488" cy="6186309"/>
          </a:xfrm>
          <a:prstGeom prst="rect">
            <a:avLst/>
          </a:prstGeom>
          <a:noFill/>
        </p:spPr>
        <p:txBody>
          <a:bodyPr wrap="square" rtlCol="0">
            <a:spAutoFit/>
          </a:bodyPr>
          <a:lstStyle/>
          <a:p>
            <a:r>
              <a:rPr lang="en-GB" dirty="0">
                <a:hlinkClick r:id="rId2"/>
              </a:rPr>
              <a:t>www.autism.org.uk/advice-and-guidance/topics/resources-for-autistic-teenagers</a:t>
            </a:r>
            <a:r>
              <a:rPr lang="en-GB" dirty="0"/>
              <a:t> </a:t>
            </a:r>
          </a:p>
          <a:p>
            <a:r>
              <a:rPr lang="en-GB" dirty="0"/>
              <a:t>The Know Yourself series is a set of free resources which includes videos and downloadable guides aiming to support you and others like you to understand what being autistic means.  </a:t>
            </a:r>
          </a:p>
          <a:p>
            <a:r>
              <a:rPr lang="en-GB" dirty="0"/>
              <a:t>In the resources you'll hear from young autistic people talking about their experiences and what has helped them. The aim is to offer information and ideas that will empower you to begin to explore your own experiences and understand yourself more.  </a:t>
            </a:r>
          </a:p>
          <a:p>
            <a:r>
              <a:rPr lang="en-GB" dirty="0"/>
              <a:t>The series will cover six topics in total over the course of three years. First 2 are below </a:t>
            </a:r>
          </a:p>
          <a:p>
            <a:r>
              <a:rPr lang="en-GB" dirty="0"/>
              <a:t>Energy Accounting Guide (Similar to Spoon theory)</a:t>
            </a:r>
          </a:p>
          <a:p>
            <a:r>
              <a:rPr lang="en-GB" dirty="0">
                <a:hlinkClick r:id="rId3"/>
              </a:rPr>
              <a:t>National Autistic Society Know Yourself series (thirdlight.com)</a:t>
            </a:r>
            <a:endParaRPr lang="en-GB" dirty="0"/>
          </a:p>
          <a:p>
            <a:r>
              <a:rPr lang="en-GB" dirty="0"/>
              <a:t>Know Yourself Guide – list of resources including booked and videos to support understanding </a:t>
            </a:r>
          </a:p>
          <a:p>
            <a:r>
              <a:rPr lang="en-GB" dirty="0">
                <a:hlinkClick r:id="rId4"/>
              </a:rPr>
              <a:t>Know Yourself other resources.pdf (thirdlight.com)</a:t>
            </a:r>
            <a:endParaRPr lang="en-GB" dirty="0"/>
          </a:p>
          <a:p>
            <a:r>
              <a:rPr lang="en-GB" dirty="0">
                <a:hlinkClick r:id="rId5"/>
              </a:rPr>
              <a:t>www.autism.org.uk/advice-and-guidance/topics/diagnosis</a:t>
            </a:r>
            <a:r>
              <a:rPr lang="en-GB" dirty="0"/>
              <a:t> Information, practical and multimedia resources about how autistic people and their families may feel after a diagnosis and the support that may be available.</a:t>
            </a:r>
          </a:p>
          <a:p>
            <a:endParaRPr lang="en-GB" dirty="0"/>
          </a:p>
          <a:p>
            <a:endParaRPr lang="en-GB" dirty="0"/>
          </a:p>
          <a:p>
            <a:endParaRPr lang="en-GB" dirty="0"/>
          </a:p>
          <a:p>
            <a:r>
              <a:rPr lang="en-GB" dirty="0"/>
              <a:t>What is Autism videos and resources </a:t>
            </a:r>
          </a:p>
          <a:p>
            <a:r>
              <a:rPr lang="en-GB" dirty="0">
                <a:hlinkClick r:id="rId6"/>
              </a:rPr>
              <a:t>www.ambitiousaboutautism.org.uk/information-about-autism/understanding-autism/what-is-autism</a:t>
            </a:r>
            <a:r>
              <a:rPr lang="en-GB" dirty="0"/>
              <a:t> </a:t>
            </a:r>
          </a:p>
          <a:p>
            <a:r>
              <a:rPr lang="en-GB" dirty="0"/>
              <a:t>Some new resources have been launched on the Ambitious about Autism website to support understanding behaviour.  </a:t>
            </a:r>
            <a:r>
              <a:rPr lang="en-GB" dirty="0">
                <a:hlinkClick r:id="rId7" tooltip="https://www.ambitiousaboutautism.org.uk/information-about-autism/health-and-wellbeing/physical-mental-wellbeing/quality-of-life-at-home"/>
              </a:rPr>
              <a:t>Quality of life at home toolkit | Ambitious about Autism</a:t>
            </a:r>
            <a:endParaRPr lang="en-GB" dirty="0"/>
          </a:p>
          <a:p>
            <a:endParaRPr lang="en-GB" dirty="0"/>
          </a:p>
          <a:p>
            <a:endParaRPr lang="en-GB" dirty="0"/>
          </a:p>
        </p:txBody>
      </p:sp>
      <p:sp>
        <p:nvSpPr>
          <p:cNvPr id="5" name="TextBox 4"/>
          <p:cNvSpPr txBox="1"/>
          <p:nvPr/>
        </p:nvSpPr>
        <p:spPr>
          <a:xfrm>
            <a:off x="92991" y="135260"/>
            <a:ext cx="8090115" cy="369332"/>
          </a:xfrm>
          <a:prstGeom prst="rect">
            <a:avLst/>
          </a:prstGeom>
          <a:noFill/>
        </p:spPr>
        <p:txBody>
          <a:bodyPr wrap="square" rtlCol="0">
            <a:spAutoFit/>
          </a:bodyPr>
          <a:lstStyle/>
          <a:p>
            <a:r>
              <a:rPr lang="en-GB" b="1" dirty="0"/>
              <a:t>Resources to support understanding of the diagnosis</a:t>
            </a:r>
          </a:p>
        </p:txBody>
      </p:sp>
      <p:pic>
        <p:nvPicPr>
          <p:cNvPr id="1026" name="Picture 2" descr="undefine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4726" y="504592"/>
            <a:ext cx="1581150" cy="6667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o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4726" y="4948857"/>
            <a:ext cx="198120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4500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18397</TotalTime>
  <Words>4097</Words>
  <Application>Microsoft Office PowerPoint</Application>
  <PresentationFormat>Widescreen</PresentationFormat>
  <Paragraphs>244</Paragraphs>
  <Slides>35</Slides>
  <Notes>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35</vt:i4>
      </vt:variant>
    </vt:vector>
  </HeadingPairs>
  <TitlesOfParts>
    <vt:vector size="50" baseType="lpstr">
      <vt:lpstr>-apple-system</vt:lpstr>
      <vt:lpstr>Aptos</vt:lpstr>
      <vt:lpstr>Arial</vt:lpstr>
      <vt:lpstr>barnardos-express</vt:lpstr>
      <vt:lpstr>Berlin Sans FB</vt:lpstr>
      <vt:lpstr>Calibri</vt:lpstr>
      <vt:lpstr>Calibri Light</vt:lpstr>
      <vt:lpstr>inherit</vt:lpstr>
      <vt:lpstr>Mind Meridian Bold</vt:lpstr>
      <vt:lpstr>Mind20font20TRIALotf</vt:lpstr>
      <vt:lpstr>Raleway</vt:lpstr>
      <vt:lpstr>Segoe UI Historic</vt:lpstr>
      <vt:lpstr>ui-sans-serif</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Lancashire Care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Ellis Lucy (LSCFT)</dc:creator>
  <cp:lastModifiedBy>Ellis Lucy (LSCFT)</cp:lastModifiedBy>
  <cp:revision>127</cp:revision>
  <dcterms:created xsi:type="dcterms:W3CDTF">2021-05-21T11:57:11Z</dcterms:created>
  <dcterms:modified xsi:type="dcterms:W3CDTF">2025-11-20T08:27:26Z</dcterms:modified>
</cp:coreProperties>
</file>