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9" r:id="rId3"/>
    <p:sldId id="266" r:id="rId4"/>
    <p:sldId id="275" r:id="rId5"/>
    <p:sldId id="276" r:id="rId6"/>
    <p:sldId id="268" r:id="rId7"/>
    <p:sldId id="271" r:id="rId8"/>
    <p:sldId id="270" r:id="rId9"/>
    <p:sldId id="277" r:id="rId10"/>
    <p:sldId id="302" r:id="rId11"/>
    <p:sldId id="304" r:id="rId12"/>
    <p:sldId id="303" r:id="rId13"/>
    <p:sldId id="298" r:id="rId14"/>
    <p:sldId id="258" r:id="rId15"/>
    <p:sldId id="299" r:id="rId16"/>
    <p:sldId id="305" r:id="rId17"/>
    <p:sldId id="278" r:id="rId18"/>
    <p:sldId id="301" r:id="rId19"/>
    <p:sldId id="280" r:id="rId20"/>
    <p:sldId id="279" r:id="rId21"/>
    <p:sldId id="264" r:id="rId22"/>
    <p:sldId id="306" r:id="rId23"/>
    <p:sldId id="292" r:id="rId24"/>
    <p:sldId id="308" r:id="rId25"/>
    <p:sldId id="307" r:id="rId26"/>
    <p:sldId id="272" r:id="rId27"/>
    <p:sldId id="284" r:id="rId28"/>
    <p:sldId id="287" r:id="rId29"/>
    <p:sldId id="294" r:id="rId30"/>
    <p:sldId id="309" r:id="rId31"/>
    <p:sldId id="310" r:id="rId32"/>
    <p:sldId id="311" r:id="rId33"/>
    <p:sldId id="312" r:id="rId34"/>
    <p:sldId id="261" r:id="rId35"/>
    <p:sldId id="259" r:id="rId36"/>
    <p:sldId id="260" r:id="rId37"/>
    <p:sldId id="313" r:id="rId38"/>
    <p:sldId id="265" r:id="rId39"/>
    <p:sldId id="314" r:id="rId40"/>
    <p:sldId id="317" r:id="rId41"/>
    <p:sldId id="282" r:id="rId42"/>
    <p:sldId id="320" r:id="rId43"/>
    <p:sldId id="328" r:id="rId44"/>
    <p:sldId id="321" r:id="rId45"/>
    <p:sldId id="293" r:id="rId46"/>
    <p:sldId id="322" r:id="rId47"/>
    <p:sldId id="323" r:id="rId48"/>
    <p:sldId id="273" r:id="rId49"/>
    <p:sldId id="274" r:id="rId50"/>
    <p:sldId id="315" r:id="rId51"/>
    <p:sldId id="327" r:id="rId52"/>
    <p:sldId id="326" r:id="rId53"/>
    <p:sldId id="263" r:id="rId54"/>
    <p:sldId id="262" r:id="rId55"/>
    <p:sldId id="329" r:id="rId56"/>
    <p:sldId id="330" r:id="rId57"/>
    <p:sldId id="324" r:id="rId58"/>
    <p:sldId id="32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12084-4D6A-4F7E-9D5E-B373759BD719}" v="18" dt="2025-11-20T12:01:28.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p:scale>
          <a:sx n="110" d="100"/>
          <a:sy n="110" d="100"/>
        </p:scale>
        <p:origin x="630"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Lucy (LSCFT)" userId="e7d064a5-fec2-4917-89d4-d3f0e038e9e9" providerId="ADAL" clId="{28FAD018-1C1C-4F95-A901-649400C1F145}"/>
    <pc:docChg chg="undo custSel addSld delSld modSld sldOrd">
      <pc:chgData name="Ellis Lucy (LSCFT)" userId="e7d064a5-fec2-4917-89d4-d3f0e038e9e9" providerId="ADAL" clId="{28FAD018-1C1C-4F95-A901-649400C1F145}" dt="2025-11-20T12:01:33.743" v="1127" actId="1076"/>
      <pc:docMkLst>
        <pc:docMk/>
      </pc:docMkLst>
      <pc:sldChg chg="modSp mod ord">
        <pc:chgData name="Ellis Lucy (LSCFT)" userId="e7d064a5-fec2-4917-89d4-d3f0e038e9e9" providerId="ADAL" clId="{28FAD018-1C1C-4F95-A901-649400C1F145}" dt="2025-11-20T10:34:21.171" v="595"/>
        <pc:sldMkLst>
          <pc:docMk/>
          <pc:sldMk cId="3292834306" sldId="273"/>
        </pc:sldMkLst>
        <pc:spChg chg="mod">
          <ac:chgData name="Ellis Lucy (LSCFT)" userId="e7d064a5-fec2-4917-89d4-d3f0e038e9e9" providerId="ADAL" clId="{28FAD018-1C1C-4F95-A901-649400C1F145}" dt="2025-11-20T10:34:14.555" v="593" actId="20577"/>
          <ac:spMkLst>
            <pc:docMk/>
            <pc:sldMk cId="3292834306" sldId="273"/>
            <ac:spMk id="2" creationId="{00000000-0000-0000-0000-000000000000}"/>
          </ac:spMkLst>
        </pc:spChg>
      </pc:sldChg>
      <pc:sldChg chg="ord">
        <pc:chgData name="Ellis Lucy (LSCFT)" userId="e7d064a5-fec2-4917-89d4-d3f0e038e9e9" providerId="ADAL" clId="{28FAD018-1C1C-4F95-A901-649400C1F145}" dt="2025-11-20T10:34:26.202" v="597"/>
        <pc:sldMkLst>
          <pc:docMk/>
          <pc:sldMk cId="3993548412" sldId="274"/>
        </pc:sldMkLst>
      </pc:sldChg>
      <pc:sldChg chg="modSp mod">
        <pc:chgData name="Ellis Lucy (LSCFT)" userId="e7d064a5-fec2-4917-89d4-d3f0e038e9e9" providerId="ADAL" clId="{28FAD018-1C1C-4F95-A901-649400C1F145}" dt="2025-11-20T08:39:39.952" v="192" actId="113"/>
        <pc:sldMkLst>
          <pc:docMk/>
          <pc:sldMk cId="2893143350" sldId="275"/>
        </pc:sldMkLst>
        <pc:spChg chg="mod">
          <ac:chgData name="Ellis Lucy (LSCFT)" userId="e7d064a5-fec2-4917-89d4-d3f0e038e9e9" providerId="ADAL" clId="{28FAD018-1C1C-4F95-A901-649400C1F145}" dt="2025-11-20T08:39:39.952" v="192" actId="113"/>
          <ac:spMkLst>
            <pc:docMk/>
            <pc:sldMk cId="2893143350" sldId="275"/>
            <ac:spMk id="7" creationId="{6C775C21-142F-59B0-F719-D212BE3EB493}"/>
          </ac:spMkLst>
        </pc:spChg>
      </pc:sldChg>
      <pc:sldChg chg="modSp mod">
        <pc:chgData name="Ellis Lucy (LSCFT)" userId="e7d064a5-fec2-4917-89d4-d3f0e038e9e9" providerId="ADAL" clId="{28FAD018-1C1C-4F95-A901-649400C1F145}" dt="2025-11-20T09:34:15.726" v="559" actId="20577"/>
        <pc:sldMkLst>
          <pc:docMk/>
          <pc:sldMk cId="2669019167" sldId="277"/>
        </pc:sldMkLst>
        <pc:spChg chg="mod">
          <ac:chgData name="Ellis Lucy (LSCFT)" userId="e7d064a5-fec2-4917-89d4-d3f0e038e9e9" providerId="ADAL" clId="{28FAD018-1C1C-4F95-A901-649400C1F145}" dt="2025-11-20T09:34:15.726" v="559" actId="20577"/>
          <ac:spMkLst>
            <pc:docMk/>
            <pc:sldMk cId="2669019167" sldId="277"/>
            <ac:spMk id="3" creationId="{56E2150B-A5FA-4200-9611-CDE29A14D3E7}"/>
          </ac:spMkLst>
        </pc:spChg>
      </pc:sldChg>
      <pc:sldChg chg="ord">
        <pc:chgData name="Ellis Lucy (LSCFT)" userId="e7d064a5-fec2-4917-89d4-d3f0e038e9e9" providerId="ADAL" clId="{28FAD018-1C1C-4F95-A901-649400C1F145}" dt="2025-11-20T10:33:18.643" v="576"/>
        <pc:sldMkLst>
          <pc:docMk/>
          <pc:sldMk cId="1628450009" sldId="282"/>
        </pc:sldMkLst>
      </pc:sldChg>
      <pc:sldChg chg="ord">
        <pc:chgData name="Ellis Lucy (LSCFT)" userId="e7d064a5-fec2-4917-89d4-d3f0e038e9e9" providerId="ADAL" clId="{28FAD018-1C1C-4F95-A901-649400C1F145}" dt="2025-11-20T10:33:52.609" v="588"/>
        <pc:sldMkLst>
          <pc:docMk/>
          <pc:sldMk cId="1423903324" sldId="293"/>
        </pc:sldMkLst>
      </pc:sldChg>
      <pc:sldChg chg="modSp mod">
        <pc:chgData name="Ellis Lucy (LSCFT)" userId="e7d064a5-fec2-4917-89d4-d3f0e038e9e9" providerId="ADAL" clId="{28FAD018-1C1C-4F95-A901-649400C1F145}" dt="2025-11-20T09:08:46.734" v="393" actId="1076"/>
        <pc:sldMkLst>
          <pc:docMk/>
          <pc:sldMk cId="3985953012" sldId="302"/>
        </pc:sldMkLst>
        <pc:spChg chg="mod">
          <ac:chgData name="Ellis Lucy (LSCFT)" userId="e7d064a5-fec2-4917-89d4-d3f0e038e9e9" providerId="ADAL" clId="{28FAD018-1C1C-4F95-A901-649400C1F145}" dt="2025-11-20T09:08:46.734" v="393" actId="1076"/>
          <ac:spMkLst>
            <pc:docMk/>
            <pc:sldMk cId="3985953012" sldId="302"/>
            <ac:spMk id="3" creationId="{39E01172-C40F-C855-ACD0-E6D55B767140}"/>
          </ac:spMkLst>
        </pc:spChg>
      </pc:sldChg>
      <pc:sldChg chg="addSp modSp mod">
        <pc:chgData name="Ellis Lucy (LSCFT)" userId="e7d064a5-fec2-4917-89d4-d3f0e038e9e9" providerId="ADAL" clId="{28FAD018-1C1C-4F95-A901-649400C1F145}" dt="2025-11-20T09:08:32.048" v="392" actId="20577"/>
        <pc:sldMkLst>
          <pc:docMk/>
          <pc:sldMk cId="35575280" sldId="304"/>
        </pc:sldMkLst>
        <pc:spChg chg="add mod">
          <ac:chgData name="Ellis Lucy (LSCFT)" userId="e7d064a5-fec2-4917-89d4-d3f0e038e9e9" providerId="ADAL" clId="{28FAD018-1C1C-4F95-A901-649400C1F145}" dt="2025-11-20T09:08:32.048" v="392" actId="20577"/>
          <ac:spMkLst>
            <pc:docMk/>
            <pc:sldMk cId="35575280" sldId="304"/>
            <ac:spMk id="10" creationId="{FF1F48A0-93C7-29A5-1EF1-0BF89A2C24D4}"/>
          </ac:spMkLst>
        </pc:spChg>
      </pc:sldChg>
      <pc:sldChg chg="modSp mod">
        <pc:chgData name="Ellis Lucy (LSCFT)" userId="e7d064a5-fec2-4917-89d4-d3f0e038e9e9" providerId="ADAL" clId="{28FAD018-1C1C-4F95-A901-649400C1F145}" dt="2025-11-20T09:10:44.435" v="415" actId="1076"/>
        <pc:sldMkLst>
          <pc:docMk/>
          <pc:sldMk cId="746237549" sldId="315"/>
        </pc:sldMkLst>
        <pc:spChg chg="mod">
          <ac:chgData name="Ellis Lucy (LSCFT)" userId="e7d064a5-fec2-4917-89d4-d3f0e038e9e9" providerId="ADAL" clId="{28FAD018-1C1C-4F95-A901-649400C1F145}" dt="2025-11-20T09:10:44.435" v="415" actId="1076"/>
          <ac:spMkLst>
            <pc:docMk/>
            <pc:sldMk cId="746237549" sldId="315"/>
            <ac:spMk id="2" creationId="{A70C3B02-F830-EA34-079E-25DD053B158B}"/>
          </ac:spMkLst>
        </pc:spChg>
      </pc:sldChg>
      <pc:sldChg chg="del">
        <pc:chgData name="Ellis Lucy (LSCFT)" userId="e7d064a5-fec2-4917-89d4-d3f0e038e9e9" providerId="ADAL" clId="{28FAD018-1C1C-4F95-A901-649400C1F145}" dt="2025-11-20T09:03:02.693" v="261" actId="2696"/>
        <pc:sldMkLst>
          <pc:docMk/>
          <pc:sldMk cId="1816937429" sldId="316"/>
        </pc:sldMkLst>
      </pc:sldChg>
      <pc:sldChg chg="modSp mod ord">
        <pc:chgData name="Ellis Lucy (LSCFT)" userId="e7d064a5-fec2-4917-89d4-d3f0e038e9e9" providerId="ADAL" clId="{28FAD018-1C1C-4F95-A901-649400C1F145}" dt="2025-11-20T10:32:57.899" v="572"/>
        <pc:sldMkLst>
          <pc:docMk/>
          <pc:sldMk cId="3652277946" sldId="317"/>
        </pc:sldMkLst>
        <pc:spChg chg="mod">
          <ac:chgData name="Ellis Lucy (LSCFT)" userId="e7d064a5-fec2-4917-89d4-d3f0e038e9e9" providerId="ADAL" clId="{28FAD018-1C1C-4F95-A901-649400C1F145}" dt="2025-11-19T15:46:22.191" v="4" actId="1076"/>
          <ac:spMkLst>
            <pc:docMk/>
            <pc:sldMk cId="3652277946" sldId="317"/>
            <ac:spMk id="2" creationId="{BF88A124-4DF6-B307-B670-E496E0F142E1}"/>
          </ac:spMkLst>
        </pc:spChg>
      </pc:sldChg>
      <pc:sldChg chg="del">
        <pc:chgData name="Ellis Lucy (LSCFT)" userId="e7d064a5-fec2-4917-89d4-d3f0e038e9e9" providerId="ADAL" clId="{28FAD018-1C1C-4F95-A901-649400C1F145}" dt="2025-11-20T10:33:09.777" v="573" actId="2696"/>
        <pc:sldMkLst>
          <pc:docMk/>
          <pc:sldMk cId="3750201958" sldId="318"/>
        </pc:sldMkLst>
      </pc:sldChg>
      <pc:sldChg chg="del">
        <pc:chgData name="Ellis Lucy (LSCFT)" userId="e7d064a5-fec2-4917-89d4-d3f0e038e9e9" providerId="ADAL" clId="{28FAD018-1C1C-4F95-A901-649400C1F145}" dt="2025-11-20T10:33:13.308" v="574" actId="2696"/>
        <pc:sldMkLst>
          <pc:docMk/>
          <pc:sldMk cId="3854470671" sldId="319"/>
        </pc:sldMkLst>
      </pc:sldChg>
      <pc:sldChg chg="ord">
        <pc:chgData name="Ellis Lucy (LSCFT)" userId="e7d064a5-fec2-4917-89d4-d3f0e038e9e9" providerId="ADAL" clId="{28FAD018-1C1C-4F95-A901-649400C1F145}" dt="2025-11-20T10:33:26.618" v="580"/>
        <pc:sldMkLst>
          <pc:docMk/>
          <pc:sldMk cId="2685725843" sldId="320"/>
        </pc:sldMkLst>
      </pc:sldChg>
      <pc:sldChg chg="modSp mod ord">
        <pc:chgData name="Ellis Lucy (LSCFT)" userId="e7d064a5-fec2-4917-89d4-d3f0e038e9e9" providerId="ADAL" clId="{28FAD018-1C1C-4F95-A901-649400C1F145}" dt="2025-11-20T10:33:37.435" v="582"/>
        <pc:sldMkLst>
          <pc:docMk/>
          <pc:sldMk cId="60653984" sldId="321"/>
        </pc:sldMkLst>
        <pc:spChg chg="mod">
          <ac:chgData name="Ellis Lucy (LSCFT)" userId="e7d064a5-fec2-4917-89d4-d3f0e038e9e9" providerId="ADAL" clId="{28FAD018-1C1C-4F95-A901-649400C1F145}" dt="2025-11-20T10:30:12.963" v="560" actId="20577"/>
          <ac:spMkLst>
            <pc:docMk/>
            <pc:sldMk cId="60653984" sldId="321"/>
            <ac:spMk id="2" creationId="{00000000-0000-0000-0000-000000000000}"/>
          </ac:spMkLst>
        </pc:spChg>
      </pc:sldChg>
      <pc:sldChg chg="ord">
        <pc:chgData name="Ellis Lucy (LSCFT)" userId="e7d064a5-fec2-4917-89d4-d3f0e038e9e9" providerId="ADAL" clId="{28FAD018-1C1C-4F95-A901-649400C1F145}" dt="2025-11-20T10:33:57.362" v="590"/>
        <pc:sldMkLst>
          <pc:docMk/>
          <pc:sldMk cId="631894475" sldId="322"/>
        </pc:sldMkLst>
      </pc:sldChg>
      <pc:sldChg chg="ord">
        <pc:chgData name="Ellis Lucy (LSCFT)" userId="e7d064a5-fec2-4917-89d4-d3f0e038e9e9" providerId="ADAL" clId="{28FAD018-1C1C-4F95-A901-649400C1F145}" dt="2025-11-20T10:34:03.283" v="592"/>
        <pc:sldMkLst>
          <pc:docMk/>
          <pc:sldMk cId="3148632497" sldId="323"/>
        </pc:sldMkLst>
      </pc:sldChg>
      <pc:sldChg chg="modSp mod">
        <pc:chgData name="Ellis Lucy (LSCFT)" userId="e7d064a5-fec2-4917-89d4-d3f0e038e9e9" providerId="ADAL" clId="{28FAD018-1C1C-4F95-A901-649400C1F145}" dt="2025-11-20T07:04:49.964" v="6" actId="1076"/>
        <pc:sldMkLst>
          <pc:docMk/>
          <pc:sldMk cId="2523678512" sldId="325"/>
        </pc:sldMkLst>
        <pc:spChg chg="mod">
          <ac:chgData name="Ellis Lucy (LSCFT)" userId="e7d064a5-fec2-4917-89d4-d3f0e038e9e9" providerId="ADAL" clId="{28FAD018-1C1C-4F95-A901-649400C1F145}" dt="2025-11-20T07:04:46.132" v="5" actId="1076"/>
          <ac:spMkLst>
            <pc:docMk/>
            <pc:sldMk cId="2523678512" sldId="325"/>
            <ac:spMk id="13" creationId="{8767ED35-C103-0B52-B1EE-69DB345E288F}"/>
          </ac:spMkLst>
        </pc:spChg>
        <pc:picChg chg="mod">
          <ac:chgData name="Ellis Lucy (LSCFT)" userId="e7d064a5-fec2-4917-89d4-d3f0e038e9e9" providerId="ADAL" clId="{28FAD018-1C1C-4F95-A901-649400C1F145}" dt="2025-11-20T07:04:49.964" v="6" actId="1076"/>
          <ac:picMkLst>
            <pc:docMk/>
            <pc:sldMk cId="2523678512" sldId="325"/>
            <ac:picMk id="12" creationId="{C53D0BB2-D5B3-1EB1-C06C-7E90BE87A0A6}"/>
          </ac:picMkLst>
        </pc:picChg>
      </pc:sldChg>
      <pc:sldChg chg="addSp delSp modSp new mod ord">
        <pc:chgData name="Ellis Lucy (LSCFT)" userId="e7d064a5-fec2-4917-89d4-d3f0e038e9e9" providerId="ADAL" clId="{28FAD018-1C1C-4F95-A901-649400C1F145}" dt="2025-11-20T09:02:41.008" v="260"/>
        <pc:sldMkLst>
          <pc:docMk/>
          <pc:sldMk cId="2111061611" sldId="326"/>
        </pc:sldMkLst>
        <pc:spChg chg="add del mod">
          <ac:chgData name="Ellis Lucy (LSCFT)" userId="e7d064a5-fec2-4917-89d4-d3f0e038e9e9" providerId="ADAL" clId="{28FAD018-1C1C-4F95-A901-649400C1F145}" dt="2025-11-20T08:58:27.735" v="235" actId="478"/>
          <ac:spMkLst>
            <pc:docMk/>
            <pc:sldMk cId="2111061611" sldId="326"/>
            <ac:spMk id="2" creationId="{9FFED71A-F57F-EB71-DB53-4DAB558E6C40}"/>
          </ac:spMkLst>
        </pc:spChg>
        <pc:spChg chg="add mod">
          <ac:chgData name="Ellis Lucy (LSCFT)" userId="e7d064a5-fec2-4917-89d4-d3f0e038e9e9" providerId="ADAL" clId="{28FAD018-1C1C-4F95-A901-649400C1F145}" dt="2025-11-20T08:59:48.527" v="254" actId="20577"/>
          <ac:spMkLst>
            <pc:docMk/>
            <pc:sldMk cId="2111061611" sldId="326"/>
            <ac:spMk id="4" creationId="{5685EA84-2DA7-A7DE-C4CF-2A650F0EFC9D}"/>
          </ac:spMkLst>
        </pc:spChg>
      </pc:sldChg>
      <pc:sldChg chg="addSp delSp modSp new mod ord">
        <pc:chgData name="Ellis Lucy (LSCFT)" userId="e7d064a5-fec2-4917-89d4-d3f0e038e9e9" providerId="ADAL" clId="{28FAD018-1C1C-4F95-A901-649400C1F145}" dt="2025-11-20T09:14:00.793" v="537" actId="20577"/>
        <pc:sldMkLst>
          <pc:docMk/>
          <pc:sldMk cId="1876865858" sldId="327"/>
        </pc:sldMkLst>
        <pc:spChg chg="add del mod">
          <ac:chgData name="Ellis Lucy (LSCFT)" userId="e7d064a5-fec2-4917-89d4-d3f0e038e9e9" providerId="ADAL" clId="{28FAD018-1C1C-4F95-A901-649400C1F145}" dt="2025-11-20T09:12:08.659" v="447" actId="478"/>
          <ac:spMkLst>
            <pc:docMk/>
            <pc:sldMk cId="1876865858" sldId="327"/>
            <ac:spMk id="2" creationId="{1D53B9A9-16EA-4084-927C-7F3D22B923D0}"/>
          </ac:spMkLst>
        </pc:spChg>
        <pc:spChg chg="add mod">
          <ac:chgData name="Ellis Lucy (LSCFT)" userId="e7d064a5-fec2-4917-89d4-d3f0e038e9e9" providerId="ADAL" clId="{28FAD018-1C1C-4F95-A901-649400C1F145}" dt="2025-11-20T09:14:00.793" v="537" actId="20577"/>
          <ac:spMkLst>
            <pc:docMk/>
            <pc:sldMk cId="1876865858" sldId="327"/>
            <ac:spMk id="4" creationId="{B4B82D52-7E20-2AE0-B984-48E69003079D}"/>
          </ac:spMkLst>
        </pc:spChg>
        <pc:spChg chg="add mod">
          <ac:chgData name="Ellis Lucy (LSCFT)" userId="e7d064a5-fec2-4917-89d4-d3f0e038e9e9" providerId="ADAL" clId="{28FAD018-1C1C-4F95-A901-649400C1F145}" dt="2025-11-20T09:12:35.217" v="472" actId="113"/>
          <ac:spMkLst>
            <pc:docMk/>
            <pc:sldMk cId="1876865858" sldId="327"/>
            <ac:spMk id="5" creationId="{F8C744B0-19A2-7552-19A4-7DC261C354FC}"/>
          </ac:spMkLst>
        </pc:spChg>
      </pc:sldChg>
      <pc:sldChg chg="addSp new del">
        <pc:chgData name="Ellis Lucy (LSCFT)" userId="e7d064a5-fec2-4917-89d4-d3f0e038e9e9" providerId="ADAL" clId="{28FAD018-1C1C-4F95-A901-649400C1F145}" dt="2025-11-20T09:02:18.739" v="258" actId="2696"/>
        <pc:sldMkLst>
          <pc:docMk/>
          <pc:sldMk cId="4233118249" sldId="327"/>
        </pc:sldMkLst>
        <pc:spChg chg="add">
          <ac:chgData name="Ellis Lucy (LSCFT)" userId="e7d064a5-fec2-4917-89d4-d3f0e038e9e9" providerId="ADAL" clId="{28FAD018-1C1C-4F95-A901-649400C1F145}" dt="2025-11-20T09:02:03.514" v="256"/>
          <ac:spMkLst>
            <pc:docMk/>
            <pc:sldMk cId="4233118249" sldId="327"/>
            <ac:spMk id="2" creationId="{9160E707-1375-AFFF-0C46-E4B8887BB159}"/>
          </ac:spMkLst>
        </pc:spChg>
        <pc:spChg chg="add">
          <ac:chgData name="Ellis Lucy (LSCFT)" userId="e7d064a5-fec2-4917-89d4-d3f0e038e9e9" providerId="ADAL" clId="{28FAD018-1C1C-4F95-A901-649400C1F145}" dt="2025-11-20T09:02:09.817" v="257"/>
          <ac:spMkLst>
            <pc:docMk/>
            <pc:sldMk cId="4233118249" sldId="327"/>
            <ac:spMk id="3" creationId="{1A790F20-09E3-2C84-E474-B62EF4CA647F}"/>
          </ac:spMkLst>
        </pc:spChg>
      </pc:sldChg>
      <pc:sldChg chg="addSp delSp modSp new mod ord modClrScheme chgLayout">
        <pc:chgData name="Ellis Lucy (LSCFT)" userId="e7d064a5-fec2-4917-89d4-d3f0e038e9e9" providerId="ADAL" clId="{28FAD018-1C1C-4F95-A901-649400C1F145}" dt="2025-11-20T10:33:42.725" v="584"/>
        <pc:sldMkLst>
          <pc:docMk/>
          <pc:sldMk cId="309542073" sldId="328"/>
        </pc:sldMkLst>
        <pc:spChg chg="add del mod">
          <ac:chgData name="Ellis Lucy (LSCFT)" userId="e7d064a5-fec2-4917-89d4-d3f0e038e9e9" providerId="ADAL" clId="{28FAD018-1C1C-4F95-A901-649400C1F145}" dt="2025-11-20T10:31:14.591" v="569" actId="26606"/>
          <ac:spMkLst>
            <pc:docMk/>
            <pc:sldMk cId="309542073" sldId="328"/>
            <ac:spMk id="7" creationId="{2715FDCE-8040-AA22-9668-B3AE3A0D8F30}"/>
          </ac:spMkLst>
        </pc:spChg>
        <pc:spChg chg="add del mod">
          <ac:chgData name="Ellis Lucy (LSCFT)" userId="e7d064a5-fec2-4917-89d4-d3f0e038e9e9" providerId="ADAL" clId="{28FAD018-1C1C-4F95-A901-649400C1F145}" dt="2025-11-20T10:31:14.591" v="569" actId="26606"/>
          <ac:spMkLst>
            <pc:docMk/>
            <pc:sldMk cId="309542073" sldId="328"/>
            <ac:spMk id="9" creationId="{A5F8C097-C9C1-E199-4F54-2939C3A995F6}"/>
          </ac:spMkLst>
        </pc:spChg>
        <pc:picChg chg="add mod">
          <ac:chgData name="Ellis Lucy (LSCFT)" userId="e7d064a5-fec2-4917-89d4-d3f0e038e9e9" providerId="ADAL" clId="{28FAD018-1C1C-4F95-A901-649400C1F145}" dt="2025-11-20T10:31:14.592" v="570" actId="26606"/>
          <ac:picMkLst>
            <pc:docMk/>
            <pc:sldMk cId="309542073" sldId="328"/>
            <ac:picMk id="2" creationId="{BE1180AF-2B0B-8ECC-E440-55123F42F28D}"/>
          </ac:picMkLst>
        </pc:picChg>
      </pc:sldChg>
      <pc:sldChg chg="addSp modSp new mod ord">
        <pc:chgData name="Ellis Lucy (LSCFT)" userId="e7d064a5-fec2-4917-89d4-d3f0e038e9e9" providerId="ADAL" clId="{28FAD018-1C1C-4F95-A901-649400C1F145}" dt="2025-11-20T12:01:33.743" v="1127" actId="1076"/>
        <pc:sldMkLst>
          <pc:docMk/>
          <pc:sldMk cId="1639086034" sldId="329"/>
        </pc:sldMkLst>
        <pc:spChg chg="add mod">
          <ac:chgData name="Ellis Lucy (LSCFT)" userId="e7d064a5-fec2-4917-89d4-d3f0e038e9e9" providerId="ADAL" clId="{28FAD018-1C1C-4F95-A901-649400C1F145}" dt="2025-11-20T12:01:29.766" v="1126" actId="20577"/>
          <ac:spMkLst>
            <pc:docMk/>
            <pc:sldMk cId="1639086034" sldId="329"/>
            <ac:spMk id="2" creationId="{69742A88-BD98-2088-5990-21A9B4921015}"/>
          </ac:spMkLst>
        </pc:spChg>
        <pc:picChg chg="add mod">
          <ac:chgData name="Ellis Lucy (LSCFT)" userId="e7d064a5-fec2-4917-89d4-d3f0e038e9e9" providerId="ADAL" clId="{28FAD018-1C1C-4F95-A901-649400C1F145}" dt="2025-11-20T12:01:33.743" v="1127" actId="1076"/>
          <ac:picMkLst>
            <pc:docMk/>
            <pc:sldMk cId="1639086034" sldId="329"/>
            <ac:picMk id="3" creationId="{CC549FBA-B678-4C8E-7EA1-CB9C209B10C8}"/>
          </ac:picMkLst>
        </pc:picChg>
      </pc:sldChg>
      <pc:sldChg chg="addSp modSp new mod">
        <pc:chgData name="Ellis Lucy (LSCFT)" userId="e7d064a5-fec2-4917-89d4-d3f0e038e9e9" providerId="ADAL" clId="{28FAD018-1C1C-4F95-A901-649400C1F145}" dt="2025-11-20T12:01:10.609" v="1121" actId="20577"/>
        <pc:sldMkLst>
          <pc:docMk/>
          <pc:sldMk cId="2057095303" sldId="330"/>
        </pc:sldMkLst>
        <pc:spChg chg="add mod">
          <ac:chgData name="Ellis Lucy (LSCFT)" userId="e7d064a5-fec2-4917-89d4-d3f0e038e9e9" providerId="ADAL" clId="{28FAD018-1C1C-4F95-A901-649400C1F145}" dt="2025-11-20T12:01:10.609" v="1121" actId="20577"/>
          <ac:spMkLst>
            <pc:docMk/>
            <pc:sldMk cId="2057095303" sldId="330"/>
            <ac:spMk id="3" creationId="{50F3243E-DC35-7DB2-7E3F-568C885B1F3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68614-26FA-E0EF-955E-B2648DD5A2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54F46CD-C978-7EA2-2CEA-CA73F81EF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B4A145B-2BB5-2F0F-63BA-EA8671084C05}"/>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B9A8B5E8-8497-5E74-0E3A-2DDA9FC29A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7B5515-6A53-CDA3-531B-6718101ED850}"/>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182646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0BB5-04E6-EA06-174E-2181899547F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EEE5946-76FF-91FE-1E78-189BA8EE71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8AEDC8-1EB4-3FCF-FD21-802B36F4B634}"/>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73C90F57-919E-044B-20D8-2456405AB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71DC3B-94FA-CA96-AA95-F608AB763ABB}"/>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392327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47B39-9E99-9855-CE4B-4C5B6C8DC18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F9C27C6-7198-C23B-0027-92CBC8DE62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B3BCE6-A4A8-037E-21CA-0FE6706495AB}"/>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CE16AC6F-42DF-F26D-6186-E25B96351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3AFFFD-8520-B452-4F6E-544F334B0996}"/>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512170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00" y="5198505"/>
            <a:ext cx="1910967" cy="13260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5716" y="182652"/>
            <a:ext cx="2065644" cy="1433377"/>
          </a:xfrm>
          <a:prstGeom prst="rect">
            <a:avLst/>
          </a:prstGeom>
        </p:spPr>
      </p:pic>
    </p:spTree>
    <p:extLst>
      <p:ext uri="{BB962C8B-B14F-4D97-AF65-F5344CB8AC3E}">
        <p14:creationId xmlns:p14="http://schemas.microsoft.com/office/powerpoint/2010/main" val="328452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409B9-66CB-5055-B82E-A25DAF14A26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65736E0-52F8-0FB1-2345-F203D62565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403C716-B996-0BD3-9B2B-3F7651C962E8}"/>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FCE12EC1-19B3-3F55-B403-063A2E63BF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2C0E6-92E5-4348-AEC8-D2408977ED9C}"/>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44233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618C-AA61-0F14-843A-8DDC320F36B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75A5609-02E4-762F-D549-D1D5545349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4E4725-2952-CCE1-9236-A2D541E30955}"/>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00AC2EE4-6DBA-7812-9F29-4E1029E71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AF52AA-8C12-60D3-B2D0-8AEB629F3CDA}"/>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64336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75E6-5383-37EB-43C0-9AD8CD6034A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7753F8-0346-F793-FDE5-CE380DD0DC4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9071F00-B5D4-A0DC-C9E2-4975DA0B5F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2F0034A-7C03-E9A6-B4CC-1BC07B86D9A9}"/>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6" name="Footer Placeholder 5">
            <a:extLst>
              <a:ext uri="{FF2B5EF4-FFF2-40B4-BE49-F238E27FC236}">
                <a16:creationId xmlns:a16="http://schemas.microsoft.com/office/drawing/2014/main" id="{2F915C21-91F0-D4CF-2C45-2DB2E3DBBA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10D630-B444-DA85-6C0A-A7FED75FB888}"/>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400005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BE95-4431-E507-5209-BF1B99C9A3D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0E9C80B-1ECB-D31F-CE0E-3F35AC717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868562E-54E0-4706-A261-3B8F5149C5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1B42025-D20C-BCF6-64C5-928882A07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DE8592-7908-C463-171D-50B1FF7300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7B2EF4C-A507-0458-C049-D702F7D32A5F}"/>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8" name="Footer Placeholder 7">
            <a:extLst>
              <a:ext uri="{FF2B5EF4-FFF2-40B4-BE49-F238E27FC236}">
                <a16:creationId xmlns:a16="http://schemas.microsoft.com/office/drawing/2014/main" id="{9086B427-E70B-13C1-CC09-E2F0F09E8D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00E768-644A-A2BA-8164-DA132249C0E8}"/>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1765906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E15B-9037-7E06-F136-376707E679A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1606667-5365-7FA0-DB85-31BB94FB1165}"/>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4" name="Footer Placeholder 3">
            <a:extLst>
              <a:ext uri="{FF2B5EF4-FFF2-40B4-BE49-F238E27FC236}">
                <a16:creationId xmlns:a16="http://schemas.microsoft.com/office/drawing/2014/main" id="{C465929B-FE6E-9AF2-686D-7C9A311192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36E2C2-1C50-7766-9B69-FD67A5E357C1}"/>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312486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A0A33-4668-ACCA-1578-72B42D248D38}"/>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3" name="Footer Placeholder 2">
            <a:extLst>
              <a:ext uri="{FF2B5EF4-FFF2-40B4-BE49-F238E27FC236}">
                <a16:creationId xmlns:a16="http://schemas.microsoft.com/office/drawing/2014/main" id="{327D9C4A-3177-6B37-146F-0F2E9578F5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94923D-F141-A2D1-ECD3-01E4B2B3C3BE}"/>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729933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458D5-5BE1-124E-1B1C-B3F520804F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BA64CB7-C715-F24C-C13B-2CFD4A9C83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C841004-080F-515E-DEDB-89B2E1D34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96E47CA-1BF1-9C7B-03BD-3C9BD34F6913}"/>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6" name="Footer Placeholder 5">
            <a:extLst>
              <a:ext uri="{FF2B5EF4-FFF2-40B4-BE49-F238E27FC236}">
                <a16:creationId xmlns:a16="http://schemas.microsoft.com/office/drawing/2014/main" id="{3BA6FD4F-2084-2537-638C-1422642081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140BAD-D25D-A4C9-D292-6267BD7977C2}"/>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3853649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6865B-DE62-2FBD-CDE3-A80A0C92B7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6F9F50D-BBCD-E048-496E-A004A267B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32C64DA-6140-2108-28AD-534CCB0C6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5A212C-E562-A3BA-ED55-9DF6B7274EE1}"/>
              </a:ext>
            </a:extLst>
          </p:cNvPr>
          <p:cNvSpPr>
            <a:spLocks noGrp="1"/>
          </p:cNvSpPr>
          <p:nvPr>
            <p:ph type="dt" sz="half" idx="10"/>
          </p:nvPr>
        </p:nvSpPr>
        <p:spPr/>
        <p:txBody>
          <a:bodyPr/>
          <a:lstStyle/>
          <a:p>
            <a:fld id="{5F6236B6-9D14-4447-9598-6C4687E70633}" type="datetimeFigureOut">
              <a:rPr lang="en-GB" smtClean="0"/>
              <a:t>20/11/2025</a:t>
            </a:fld>
            <a:endParaRPr lang="en-GB"/>
          </a:p>
        </p:txBody>
      </p:sp>
      <p:sp>
        <p:nvSpPr>
          <p:cNvPr id="6" name="Footer Placeholder 5">
            <a:extLst>
              <a:ext uri="{FF2B5EF4-FFF2-40B4-BE49-F238E27FC236}">
                <a16:creationId xmlns:a16="http://schemas.microsoft.com/office/drawing/2014/main" id="{76EDA492-8BC5-13F5-4119-7ED02ACB2E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4D6208-BA31-7CA6-5FCA-0F0AA47FEBFB}"/>
              </a:ext>
            </a:extLst>
          </p:cNvPr>
          <p:cNvSpPr>
            <a:spLocks noGrp="1"/>
          </p:cNvSpPr>
          <p:nvPr>
            <p:ph type="sldNum" sz="quarter" idx="12"/>
          </p:nvPr>
        </p:nvSpPr>
        <p:spPr/>
        <p:txBody>
          <a:bodyPr/>
          <a:lstStyle/>
          <a:p>
            <a:fld id="{D92D394C-9863-49D7-875E-1ABBC742F285}" type="slidenum">
              <a:rPr lang="en-GB" smtClean="0"/>
              <a:t>‹#›</a:t>
            </a:fld>
            <a:endParaRPr lang="en-GB"/>
          </a:p>
        </p:txBody>
      </p:sp>
    </p:spTree>
    <p:extLst>
      <p:ext uri="{BB962C8B-B14F-4D97-AF65-F5344CB8AC3E}">
        <p14:creationId xmlns:p14="http://schemas.microsoft.com/office/powerpoint/2010/main" val="29696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DADB4-8232-A160-B4B6-E8CDC77D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CC2D70-E7A5-3346-C648-208024874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5A0CA9-C477-1A9C-F6FE-0EBFD19B0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6236B6-9D14-4447-9598-6C4687E70633}" type="datetimeFigureOut">
              <a:rPr lang="en-GB" smtClean="0"/>
              <a:t>20/11/2025</a:t>
            </a:fld>
            <a:endParaRPr lang="en-GB"/>
          </a:p>
        </p:txBody>
      </p:sp>
      <p:sp>
        <p:nvSpPr>
          <p:cNvPr id="5" name="Footer Placeholder 4">
            <a:extLst>
              <a:ext uri="{FF2B5EF4-FFF2-40B4-BE49-F238E27FC236}">
                <a16:creationId xmlns:a16="http://schemas.microsoft.com/office/drawing/2014/main" id="{31FAB5E7-FB76-FC27-AA5E-5FC21472C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92208EF-076E-0687-5B04-8282F6560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2D394C-9863-49D7-875E-1ABBC742F285}" type="slidenum">
              <a:rPr lang="en-GB" smtClean="0"/>
              <a:t>‹#›</a:t>
            </a:fld>
            <a:endParaRPr lang="en-GB"/>
          </a:p>
        </p:txBody>
      </p:sp>
    </p:spTree>
    <p:extLst>
      <p:ext uri="{BB962C8B-B14F-4D97-AF65-F5344CB8AC3E}">
        <p14:creationId xmlns:p14="http://schemas.microsoft.com/office/powerpoint/2010/main" val="3640412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directory.lancastercvs.org.uk/" TargetMode="External"/><Relationship Id="rId3" Type="http://schemas.openxmlformats.org/officeDocument/2006/relationships/image" Target="../media/image13.png"/><Relationship Id="rId7" Type="http://schemas.openxmlformats.org/officeDocument/2006/relationships/hyperlink" Target="http://www.northlancashiredirectionsgroup.com/" TargetMode="External"/><Relationship Id="rId12"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jpg"/><Relationship Id="rId10" Type="http://schemas.openxmlformats.org/officeDocument/2006/relationships/image" Target="../media/image18.png"/><Relationship Id="rId4" Type="http://schemas.openxmlformats.org/officeDocument/2006/relationships/hyperlink" Target="http://www.lancashire.gov.uk/SEND" TargetMode="Externa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hyperlink" Target="http://www.kooth.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barnardos.org.uk/get-support/services/lancashire-and-south-cumbria-thrive-service" TargetMode="External"/><Relationship Id="rId7" Type="http://schemas.openxmlformats.org/officeDocument/2006/relationships/hyperlink" Target="http://www.every-life-matters.org.uk/" TargetMode="External"/><Relationship Id="rId2" Type="http://schemas.openxmlformats.org/officeDocument/2006/relationships/hyperlink" Target="mailto:thrivelsc@barnardos.org.uk" TargetMode="External"/><Relationship Id="rId1" Type="http://schemas.openxmlformats.org/officeDocument/2006/relationships/slideLayout" Target="../slideLayouts/slideLayout12.xml"/><Relationship Id="rId6" Type="http://schemas.openxmlformats.org/officeDocument/2006/relationships/hyperlink" Target="http://www.youngminds.org.uk/" TargetMode="External"/><Relationship Id="rId5" Type="http://schemas.openxmlformats.org/officeDocument/2006/relationships/hyperlink" Target="http://www.kooth.com/" TargetMode="Externa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hyperlink" Target="mailto:lcn-tr.cfreferralcetre@nhs.net" TargetMode="External"/><Relationship Id="rId2" Type="http://schemas.openxmlformats.org/officeDocument/2006/relationships/hyperlink" Target="mailto:C&amp;F.ReferralCentre@lancashircare.nhs.uk" TargetMode="External"/><Relationship Id="rId1" Type="http://schemas.openxmlformats.org/officeDocument/2006/relationships/slideLayout" Target="../slideLayouts/slideLayout12.xml"/><Relationship Id="rId5" Type="http://schemas.openxmlformats.org/officeDocument/2006/relationships/hyperlink" Target="mailto:PMHWLancasterandMorecambe@lscft.nhs.uk"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CXM2fnTiWhI" TargetMode="External"/><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hyperlink" Target="http://www.trainingondemand.lancashiremind.org.uk/" TargetMode="External"/><Relationship Id="rId4" Type="http://schemas.openxmlformats.org/officeDocument/2006/relationships/hyperlink" Target="https://trainingondemand.lancashiremind.org.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f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mailto:CAMHSCPS&amp;ADHDService@lscft.nhs.uk" TargetMode="External"/><Relationship Id="rId2" Type="http://schemas.openxmlformats.org/officeDocument/2006/relationships/image" Target="../media/image37.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hyperlink" Target="http://www.adhdnorthwest.org.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hyperlink" Target="http://www.adhdnorthwest.org.u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www.lancssendias.org.uk/" TargetMode="External"/><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hyperlink" Target="mailto:Information.lineteam@lancashire.gov.uk"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4.jpg"/><Relationship Id="rId4" Type="http://schemas.openxmlformats.org/officeDocument/2006/relationships/hyperlink" Target="https://www.eventbrite.co.uk/.../lancashire-parent-carer?fbclid=IwZXh0bgNhZW0CMTAAYnJpZBExak9ydVJ1S3h0UEpnUWNxY3NydGMGYXBwX2lkEDIyMjAzOTE3ODgyMDA4OTIAAR7RfKmvXyj-FgAIiAZ-BsERXBjeuyTq2YaE3v2JDC9duKT9AZVNWrGetKNgEQ_aem_tlX78DrG9Wg4kEkji8L4f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mailto:LMChildAutism@lscft.nhs.uk" TargetMode="External"/><Relationship Id="rId7"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5" Type="http://schemas.openxmlformats.org/officeDocument/2006/relationships/hyperlink" Target="mailto:uniquetoyz01@gmail.com" TargetMode="External"/><Relationship Id="rId4" Type="http://schemas.openxmlformats.org/officeDocument/2006/relationships/hyperlink" Target="http://www.uniquekidzandco.org.uk/toy-librar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hyperlink" Target="mailto:LM.LDPaed@lscft.nhs.uk"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hyperlink" Target="mailto:LDReferralHub@lscft.nhs.u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xml"/><Relationship Id="rId5" Type="http://schemas.openxmlformats.org/officeDocument/2006/relationships/image" Target="../media/image59.jp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1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hyperlink" Target="http://www.baymedicalgroup.co.uk/young-persons-social-prescribers" TargetMode="External"/><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www.lancashiremind.org.uk/project/childrens-peer-support/" TargetMode="External"/><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hyperlink" Target="mailto:charlottesutton@lancashiremind.org.uk"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events.apps.lancashire.gov.uk/w/webpage/all-events?service=ALL" TargetMode="External"/><Relationship Id="rId2" Type="http://schemas.openxmlformats.org/officeDocument/2006/relationships/image" Target="../media/image70.jpeg"/><Relationship Id="rId1" Type="http://schemas.openxmlformats.org/officeDocument/2006/relationships/slideLayout" Target="../slideLayouts/slideLayout12.xml"/><Relationship Id="rId4" Type="http://schemas.openxmlformats.org/officeDocument/2006/relationships/hyperlink" Target="mailto:lancasterfamilyhub@lancashire.gov.uk"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s://nas.chorus.thirdlight.com/file/24/fBWsR5cfBZzPbe5fBtNKfG-z1hg/NAS_Know%20Yourself%20Series_A%20Guide%20to%20Energy%20Accounting.pdf" TargetMode="External"/><Relationship Id="rId7" Type="http://schemas.openxmlformats.org/officeDocument/2006/relationships/hyperlink" Target="https://www.ambitiousaboutautism.org.uk/information-about-autism/health-and-wellbeing/physical-mental-wellbeing/quality-of-life-at-home" TargetMode="External"/><Relationship Id="rId2" Type="http://schemas.openxmlformats.org/officeDocument/2006/relationships/hyperlink" Target="http://www.autism.org.uk/advice-and-guidance/topics/resources-for-autistic-teenagers" TargetMode="External"/><Relationship Id="rId1" Type="http://schemas.openxmlformats.org/officeDocument/2006/relationships/slideLayout" Target="../slideLayouts/slideLayout12.xml"/><Relationship Id="rId6" Type="http://schemas.openxmlformats.org/officeDocument/2006/relationships/hyperlink" Target="http://www.ambitiousaboutautism.org.uk/information-about-autism/understanding-autism/what-is-autism" TargetMode="External"/><Relationship Id="rId5" Type="http://schemas.openxmlformats.org/officeDocument/2006/relationships/hyperlink" Target="http://www.autism.org.uk/advice-and-guidance/topics/diagnosis" TargetMode="External"/><Relationship Id="rId4" Type="http://schemas.openxmlformats.org/officeDocument/2006/relationships/hyperlink" Target="https://nas.chorus.thirdlight.com/file/24/91rx3gI91ygBUWM91btT91HFnNv/Know%20Yourself%20other%20resources.pdf" TargetMode="External"/><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hyperlink" Target="http://www.autism.org.uk/advice-and-guidance/topics/resources-for-autistic-teenagers" TargetMode="External"/><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bbc.co.uk/programmes/p0bbnh47" TargetMode="External"/><Relationship Id="rId2" Type="http://schemas.openxmlformats.org/officeDocument/2006/relationships/hyperlink" Target="https://www.youtube.com/watch?v=RbwRrVw-CRo" TargetMode="External"/><Relationship Id="rId1" Type="http://schemas.openxmlformats.org/officeDocument/2006/relationships/slideLayout" Target="../slideLayouts/slideLayout12.xml"/><Relationship Id="rId4" Type="http://schemas.openxmlformats.org/officeDocument/2006/relationships/hyperlink" Target="https://www.bbc.co.uk/iplayer/episode/m00122vl/paddy-and-christine-mcguinness-our-family-and-autis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www.pandasonline.org/" TargetMode="External"/><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www.lmc.ac.uk/courses/a-z-courses/understanding-autism-level-2" TargetMode="External"/><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www.beyondautism.org.uk/resource-hub/" TargetMode="External"/><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hyperlink" Target="http://www.beyondautism.org.uk/courses/an-introduction-to-autism-a-course-for-parents-families-and-carer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mailto:information.lineteam@lancashire.gov.uk" TargetMode="External"/><Relationship Id="rId7" Type="http://schemas.openxmlformats.org/officeDocument/2006/relationships/hyperlink" Target="http://www.youngminds.org.uk/parent/parents-helpline/" TargetMode="External"/><Relationship Id="rId2" Type="http://schemas.openxmlformats.org/officeDocument/2006/relationships/hyperlink" Target="http://www.lancssendias.org.uk/" TargetMode="External"/><Relationship Id="rId1" Type="http://schemas.openxmlformats.org/officeDocument/2006/relationships/slideLayout" Target="../slideLayouts/slideLayout12.xml"/><Relationship Id="rId6" Type="http://schemas.openxmlformats.org/officeDocument/2006/relationships/hyperlink" Target="http://www.lancashire.gov.uk/children-education-families/special-educational-needs-and-disabilities/getting-help/send-newsletter/" TargetMode="External"/><Relationship Id="rId5" Type="http://schemas.openxmlformats.org/officeDocument/2006/relationships/hyperlink" Target="https://www.facebook.com/LancashireLocalOffer" TargetMode="External"/><Relationship Id="rId4" Type="http://schemas.openxmlformats.org/officeDocument/2006/relationships/hyperlink" Target="https://www.lancashire.gov.uk/children-education-families/special-educational-needs-and-disabiliti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orthlancsdirectionsgroup.com/benefits-advice" TargetMode="External"/><Relationship Id="rId2" Type="http://schemas.openxmlformats.org/officeDocument/2006/relationships/hyperlink" Target="http://www.uhmb.nhs.uk/get-involved/patient-experience/care-and-communication-passports" TargetMode="External"/><Relationship Id="rId1" Type="http://schemas.openxmlformats.org/officeDocument/2006/relationships/slideLayout" Target="../slideLayouts/slideLayout12.xml"/><Relationship Id="rId5" Type="http://schemas.openxmlformats.org/officeDocument/2006/relationships/hyperlink" Target="http://www.familyfund.org.uk/" TargetMode="External"/><Relationship Id="rId4" Type="http://schemas.openxmlformats.org/officeDocument/2006/relationships/hyperlink" Target="http://www.gov.uk/carers-allowan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mailto:Ceri.Hurst@mbht.nhs.uk" TargetMode="External"/><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mailto:Alison.Scanlon1@mbht.nhs.uk"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www.foodrefusal.co.uk/" TargetMode="External"/><Relationship Id="rId2" Type="http://schemas.openxmlformats.org/officeDocument/2006/relationships/hyperlink" Target="https://www.lancashireandsouthcumbria.icb.nhs.uk/our-work/special-educational-needs-and-disabilities-send/neurodevelopmental-pathway" TargetMode="Externa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hyperlink" Target="https://www.pdasociety.org.uk/" TargetMode="External"/><Relationship Id="rId4" Type="http://schemas.openxmlformats.org/officeDocument/2006/relationships/hyperlink" Target="https://www.youngminds.org.uk/young-person/blog/what-it-s-like-to-live-with-arfi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amily-action.org.uk/self-help/supporting-neurodiverse-children-with-personal-care/" TargetMode="External"/><Relationship Id="rId2" Type="http://schemas.openxmlformats.org/officeDocument/2006/relationships/hyperlink" Target="https://www.autismcentral.org.uk/guidance/personal-care"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hyperlink" Target="mailto:LMChildAutism@lscft.nhs.uk" TargetMode="External"/><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hyperlink" Target="https://www.publicdomainpictures.net/en/view-image.php?image=387458&amp;picture=questions-and-answers" TargetMode="External"/><Relationship Id="rId5" Type="http://schemas.openxmlformats.org/officeDocument/2006/relationships/image" Target="../media/image90.jpg"/><Relationship Id="rId4" Type="http://schemas.openxmlformats.org/officeDocument/2006/relationships/hyperlink" Target="https://forms.office.com/e/PA0w8mHyx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C625-9274-097D-3BF9-E564D09475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9388FA-6133-1DF5-730C-01EEFD70F94D}"/>
              </a:ext>
            </a:extLst>
          </p:cNvPr>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GB" sz="4100" b="1" kern="1200" dirty="0">
                <a:latin typeface="+mj-lt"/>
                <a:ea typeface="+mj-ea"/>
                <a:cs typeface="+mj-cs"/>
              </a:rPr>
              <a:t>Lancaster &amp; Morecambe </a:t>
            </a:r>
          </a:p>
          <a:p>
            <a:pPr>
              <a:lnSpc>
                <a:spcPct val="90000"/>
              </a:lnSpc>
              <a:spcBef>
                <a:spcPct val="0"/>
              </a:spcBef>
              <a:spcAft>
                <a:spcPts val="600"/>
              </a:spcAft>
            </a:pPr>
            <a:r>
              <a:rPr lang="en-GB" sz="4100" b="1" kern="1200" dirty="0">
                <a:latin typeface="+mj-lt"/>
                <a:ea typeface="+mj-ea"/>
                <a:cs typeface="+mj-cs"/>
              </a:rPr>
              <a:t>Children’s Autism Assessment Team</a:t>
            </a:r>
            <a:endParaRPr lang="en-GB" sz="4100" kern="1200" dirty="0">
              <a:latin typeface="+mj-lt"/>
              <a:ea typeface="+mj-ea"/>
              <a:cs typeface="+mj-cs"/>
            </a:endParaRPr>
          </a:p>
        </p:txBody>
      </p:sp>
      <p:pic>
        <p:nvPicPr>
          <p:cNvPr id="2" name="Picture 1">
            <a:extLst>
              <a:ext uri="{FF2B5EF4-FFF2-40B4-BE49-F238E27FC236}">
                <a16:creationId xmlns:a16="http://schemas.microsoft.com/office/drawing/2014/main" id="{0CB03817-AD44-90CC-7C78-6361CF0DEF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824"/>
          <a:stretch>
            <a:fillRect/>
          </a:stretch>
        </p:blipFill>
        <p:spPr bwMode="auto">
          <a:xfrm>
            <a:off x="838200" y="1825625"/>
            <a:ext cx="10515600" cy="4351338"/>
          </a:xfrm>
          <a:prstGeom prst="rect">
            <a:avLst/>
          </a:prstGeom>
          <a:solidFill>
            <a:srgbClr val="FFFFFF"/>
          </a:solidFill>
        </p:spPr>
      </p:pic>
    </p:spTree>
    <p:extLst>
      <p:ext uri="{BB962C8B-B14F-4D97-AF65-F5344CB8AC3E}">
        <p14:creationId xmlns:p14="http://schemas.microsoft.com/office/powerpoint/2010/main" val="400633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72B4D7-1B48-E374-BF5C-80A6968748E6}"/>
              </a:ext>
            </a:extLst>
          </p:cNvPr>
          <p:cNvSpPr txBox="1"/>
          <p:nvPr/>
        </p:nvSpPr>
        <p:spPr>
          <a:xfrm>
            <a:off x="685800" y="813816"/>
            <a:ext cx="6035040" cy="369332"/>
          </a:xfrm>
          <a:prstGeom prst="rect">
            <a:avLst/>
          </a:prstGeom>
          <a:noFill/>
        </p:spPr>
        <p:txBody>
          <a:bodyPr wrap="square" rtlCol="0">
            <a:spAutoFit/>
          </a:bodyPr>
          <a:lstStyle/>
          <a:p>
            <a:r>
              <a:rPr lang="en-GB" dirty="0"/>
              <a:t> </a:t>
            </a:r>
          </a:p>
        </p:txBody>
      </p:sp>
      <p:sp>
        <p:nvSpPr>
          <p:cNvPr id="3" name="TextBox 2">
            <a:extLst>
              <a:ext uri="{FF2B5EF4-FFF2-40B4-BE49-F238E27FC236}">
                <a16:creationId xmlns:a16="http://schemas.microsoft.com/office/drawing/2014/main" id="{39E01172-C40F-C855-ACD0-E6D55B767140}"/>
              </a:ext>
            </a:extLst>
          </p:cNvPr>
          <p:cNvSpPr txBox="1"/>
          <p:nvPr/>
        </p:nvSpPr>
        <p:spPr>
          <a:xfrm>
            <a:off x="2331720" y="2459736"/>
            <a:ext cx="6464808" cy="1107996"/>
          </a:xfrm>
          <a:prstGeom prst="rect">
            <a:avLst/>
          </a:prstGeom>
          <a:noFill/>
        </p:spPr>
        <p:txBody>
          <a:bodyPr wrap="square" rtlCol="0">
            <a:spAutoFit/>
          </a:bodyPr>
          <a:lstStyle/>
          <a:p>
            <a:pPr algn="ctr"/>
            <a:r>
              <a:rPr lang="en-GB" sz="6600" b="1" dirty="0"/>
              <a:t>Signposting</a:t>
            </a:r>
          </a:p>
        </p:txBody>
      </p:sp>
    </p:spTree>
    <p:extLst>
      <p:ext uri="{BB962C8B-B14F-4D97-AF65-F5344CB8AC3E}">
        <p14:creationId xmlns:p14="http://schemas.microsoft.com/office/powerpoint/2010/main" val="3985953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A0CF2-F396-E332-009F-055E73866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83" y="1033081"/>
            <a:ext cx="1114425" cy="1114425"/>
          </a:xfrm>
          <a:prstGeom prst="rect">
            <a:avLst/>
          </a:prstGeom>
        </p:spPr>
      </p:pic>
      <p:pic>
        <p:nvPicPr>
          <p:cNvPr id="3" name="Picture 2">
            <a:extLst>
              <a:ext uri="{FF2B5EF4-FFF2-40B4-BE49-F238E27FC236}">
                <a16:creationId xmlns:a16="http://schemas.microsoft.com/office/drawing/2014/main" id="{87CDFA29-F0E1-4048-9CF2-A8A9DD1B83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45616" y="939100"/>
            <a:ext cx="1004668" cy="1302385"/>
          </a:xfrm>
          <a:prstGeom prst="rect">
            <a:avLst/>
          </a:prstGeom>
        </p:spPr>
      </p:pic>
      <p:sp>
        <p:nvSpPr>
          <p:cNvPr id="4" name="TextBox 3">
            <a:extLst>
              <a:ext uri="{FF2B5EF4-FFF2-40B4-BE49-F238E27FC236}">
                <a16:creationId xmlns:a16="http://schemas.microsoft.com/office/drawing/2014/main" id="{42A80F66-FA79-5B55-0853-F6D51251DD5E}"/>
              </a:ext>
            </a:extLst>
          </p:cNvPr>
          <p:cNvSpPr txBox="1"/>
          <p:nvPr/>
        </p:nvSpPr>
        <p:spPr>
          <a:xfrm>
            <a:off x="6464984" y="1267126"/>
            <a:ext cx="3581400" cy="646331"/>
          </a:xfrm>
          <a:prstGeom prst="rect">
            <a:avLst/>
          </a:prstGeom>
          <a:noFill/>
        </p:spPr>
        <p:txBody>
          <a:bodyPr wrap="square" rtlCol="0">
            <a:spAutoFit/>
          </a:bodyPr>
          <a:lstStyle/>
          <a:p>
            <a:r>
              <a:rPr lang="en-GB" dirty="0"/>
              <a:t>Lancashire Local Offer</a:t>
            </a:r>
          </a:p>
          <a:p>
            <a:r>
              <a:rPr lang="en-GB" dirty="0">
                <a:hlinkClick r:id="rId4"/>
              </a:rPr>
              <a:t>www.Lancashire.gov.uk/SEND</a:t>
            </a:r>
            <a:r>
              <a:rPr lang="en-GB" dirty="0"/>
              <a:t>  </a:t>
            </a:r>
          </a:p>
        </p:txBody>
      </p:sp>
      <p:pic>
        <p:nvPicPr>
          <p:cNvPr id="5" name="Picture 4">
            <a:extLst>
              <a:ext uri="{FF2B5EF4-FFF2-40B4-BE49-F238E27FC236}">
                <a16:creationId xmlns:a16="http://schemas.microsoft.com/office/drawing/2014/main" id="{1303596D-1A5A-9713-8434-2DF0A66A348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9983" y="2828300"/>
            <a:ext cx="1114425" cy="591036"/>
          </a:xfrm>
          <a:prstGeom prst="rect">
            <a:avLst/>
          </a:prstGeom>
        </p:spPr>
      </p:pic>
      <p:pic>
        <p:nvPicPr>
          <p:cNvPr id="6" name="Picture 5">
            <a:extLst>
              <a:ext uri="{FF2B5EF4-FFF2-40B4-BE49-F238E27FC236}">
                <a16:creationId xmlns:a16="http://schemas.microsoft.com/office/drawing/2014/main" id="{6E799141-F88B-6BBD-847F-FE9B929E1B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4076" y="2641283"/>
            <a:ext cx="1047750" cy="1358793"/>
          </a:xfrm>
          <a:prstGeom prst="rect">
            <a:avLst/>
          </a:prstGeom>
        </p:spPr>
      </p:pic>
      <p:sp>
        <p:nvSpPr>
          <p:cNvPr id="7" name="TextBox 6">
            <a:extLst>
              <a:ext uri="{FF2B5EF4-FFF2-40B4-BE49-F238E27FC236}">
                <a16:creationId xmlns:a16="http://schemas.microsoft.com/office/drawing/2014/main" id="{895590CB-477F-8BE5-05FA-C3CB290B99AE}"/>
              </a:ext>
            </a:extLst>
          </p:cNvPr>
          <p:cNvSpPr txBox="1"/>
          <p:nvPr/>
        </p:nvSpPr>
        <p:spPr>
          <a:xfrm>
            <a:off x="6464984" y="2895600"/>
            <a:ext cx="4457700" cy="646331"/>
          </a:xfrm>
          <a:prstGeom prst="rect">
            <a:avLst/>
          </a:prstGeom>
          <a:noFill/>
        </p:spPr>
        <p:txBody>
          <a:bodyPr wrap="square" rtlCol="0">
            <a:spAutoFit/>
          </a:bodyPr>
          <a:lstStyle/>
          <a:p>
            <a:r>
              <a:rPr lang="en-GB" dirty="0"/>
              <a:t>North Lancashire Directions Group</a:t>
            </a:r>
          </a:p>
          <a:p>
            <a:r>
              <a:rPr lang="en-GB" dirty="0">
                <a:hlinkClick r:id="rId7"/>
              </a:rPr>
              <a:t>www.northlancashiredirectionsgroup.com</a:t>
            </a:r>
            <a:r>
              <a:rPr lang="en-GB" dirty="0"/>
              <a:t> </a:t>
            </a:r>
          </a:p>
        </p:txBody>
      </p:sp>
      <p:pic>
        <p:nvPicPr>
          <p:cNvPr id="8" name="Picture 7">
            <a:extLst>
              <a:ext uri="{FF2B5EF4-FFF2-40B4-BE49-F238E27FC236}">
                <a16:creationId xmlns:a16="http://schemas.microsoft.com/office/drawing/2014/main" id="{C560125C-A335-8E19-23E4-55ACB65A9D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29000" y="2641562"/>
            <a:ext cx="1047750" cy="1358233"/>
          </a:xfrm>
          <a:prstGeom prst="rect">
            <a:avLst/>
          </a:prstGeom>
        </p:spPr>
      </p:pic>
      <p:pic>
        <p:nvPicPr>
          <p:cNvPr id="9" name="Picture 8">
            <a:extLst>
              <a:ext uri="{FF2B5EF4-FFF2-40B4-BE49-F238E27FC236}">
                <a16:creationId xmlns:a16="http://schemas.microsoft.com/office/drawing/2014/main" id="{6E147C1C-C8B1-F3E7-E0FD-C5DFE3FC594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33924" y="2641562"/>
            <a:ext cx="1047749" cy="1358233"/>
          </a:xfrm>
          <a:prstGeom prst="rect">
            <a:avLst/>
          </a:prstGeom>
        </p:spPr>
      </p:pic>
      <p:pic>
        <p:nvPicPr>
          <p:cNvPr id="12" name="Picture 11">
            <a:extLst>
              <a:ext uri="{FF2B5EF4-FFF2-40B4-BE49-F238E27FC236}">
                <a16:creationId xmlns:a16="http://schemas.microsoft.com/office/drawing/2014/main" id="{23238C0A-153F-825E-F738-73007C1CF90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87308" y="939101"/>
            <a:ext cx="1004668" cy="1302384"/>
          </a:xfrm>
          <a:prstGeom prst="rect">
            <a:avLst/>
          </a:prstGeom>
        </p:spPr>
      </p:pic>
      <p:pic>
        <p:nvPicPr>
          <p:cNvPr id="14" name="Picture 13" descr="A diagram of a graph&#10;&#10;AI-generated content may be incorrect.">
            <a:extLst>
              <a:ext uri="{FF2B5EF4-FFF2-40B4-BE49-F238E27FC236}">
                <a16:creationId xmlns:a16="http://schemas.microsoft.com/office/drawing/2014/main" id="{2EF549DC-2617-D66E-649B-EF8D17BEE0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9" y="4576967"/>
            <a:ext cx="2266202" cy="1004683"/>
          </a:xfrm>
          <a:prstGeom prst="rect">
            <a:avLst/>
          </a:prstGeom>
        </p:spPr>
      </p:pic>
      <p:pic>
        <p:nvPicPr>
          <p:cNvPr id="15" name="Picture 14">
            <a:extLst>
              <a:ext uri="{FF2B5EF4-FFF2-40B4-BE49-F238E27FC236}">
                <a16:creationId xmlns:a16="http://schemas.microsoft.com/office/drawing/2014/main" id="{824D900B-79C6-4E5C-E272-C159CEF6696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267074" y="4756113"/>
            <a:ext cx="1047749" cy="1358231"/>
          </a:xfrm>
          <a:prstGeom prst="rect">
            <a:avLst/>
          </a:prstGeom>
        </p:spPr>
      </p:pic>
      <p:sp>
        <p:nvSpPr>
          <p:cNvPr id="16" name="TextBox 15">
            <a:extLst>
              <a:ext uri="{FF2B5EF4-FFF2-40B4-BE49-F238E27FC236}">
                <a16:creationId xmlns:a16="http://schemas.microsoft.com/office/drawing/2014/main" id="{56C81A7C-46F7-B80B-60A5-8F45348C2A49}"/>
              </a:ext>
            </a:extLst>
          </p:cNvPr>
          <p:cNvSpPr txBox="1"/>
          <p:nvPr/>
        </p:nvSpPr>
        <p:spPr>
          <a:xfrm>
            <a:off x="5257798" y="4756113"/>
            <a:ext cx="3858592" cy="923330"/>
          </a:xfrm>
          <a:prstGeom prst="rect">
            <a:avLst/>
          </a:prstGeom>
          <a:noFill/>
        </p:spPr>
        <p:txBody>
          <a:bodyPr wrap="square" rtlCol="0">
            <a:spAutoFit/>
          </a:bodyPr>
          <a:lstStyle/>
          <a:p>
            <a:r>
              <a:rPr lang="en-GB" dirty="0"/>
              <a:t>Lancaster District CVS Directory</a:t>
            </a:r>
          </a:p>
          <a:p>
            <a:r>
              <a:rPr lang="en-GB" dirty="0"/>
              <a:t> </a:t>
            </a:r>
            <a:r>
              <a:rPr lang="en-GB" dirty="0">
                <a:hlinkClick r:id="rId13"/>
              </a:rPr>
              <a:t>https://directory.lancastercvs.org.uk/</a:t>
            </a:r>
            <a:r>
              <a:rPr lang="en-GB" dirty="0"/>
              <a:t> </a:t>
            </a:r>
          </a:p>
        </p:txBody>
      </p:sp>
      <p:sp>
        <p:nvSpPr>
          <p:cNvPr id="10" name="TextBox 9">
            <a:extLst>
              <a:ext uri="{FF2B5EF4-FFF2-40B4-BE49-F238E27FC236}">
                <a16:creationId xmlns:a16="http://schemas.microsoft.com/office/drawing/2014/main" id="{FF1F48A0-93C7-29A5-1EF1-0BF89A2C24D4}"/>
              </a:ext>
            </a:extLst>
          </p:cNvPr>
          <p:cNvSpPr txBox="1"/>
          <p:nvPr/>
        </p:nvSpPr>
        <p:spPr>
          <a:xfrm>
            <a:off x="116000" y="92730"/>
            <a:ext cx="9930384" cy="646331"/>
          </a:xfrm>
          <a:prstGeom prst="rect">
            <a:avLst/>
          </a:prstGeom>
          <a:noFill/>
        </p:spPr>
        <p:txBody>
          <a:bodyPr wrap="square" rtlCol="0">
            <a:spAutoFit/>
          </a:bodyPr>
          <a:lstStyle/>
          <a:p>
            <a:r>
              <a:rPr lang="en-GB" b="1" dirty="0"/>
              <a:t>CYP Support offer PowerPoint regularly cascaded with updated information – also on NLDG website home page to download</a:t>
            </a:r>
          </a:p>
        </p:txBody>
      </p:sp>
    </p:spTree>
    <p:extLst>
      <p:ext uri="{BB962C8B-B14F-4D97-AF65-F5344CB8AC3E}">
        <p14:creationId xmlns:p14="http://schemas.microsoft.com/office/powerpoint/2010/main" val="35575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AB92E-8264-E40E-F814-15AFD312D7F7}"/>
              </a:ext>
            </a:extLst>
          </p:cNvPr>
          <p:cNvSpPr txBox="1"/>
          <p:nvPr/>
        </p:nvSpPr>
        <p:spPr>
          <a:xfrm>
            <a:off x="2350008" y="2039112"/>
            <a:ext cx="6464808" cy="2123658"/>
          </a:xfrm>
          <a:prstGeom prst="rect">
            <a:avLst/>
          </a:prstGeom>
          <a:noFill/>
        </p:spPr>
        <p:txBody>
          <a:bodyPr wrap="square" rtlCol="0">
            <a:spAutoFit/>
          </a:bodyPr>
          <a:lstStyle/>
          <a:p>
            <a:pPr algn="ctr"/>
            <a:r>
              <a:rPr lang="en-GB" sz="6600" b="1" dirty="0"/>
              <a:t>Mental Health Support </a:t>
            </a:r>
          </a:p>
        </p:txBody>
      </p:sp>
    </p:spTree>
    <p:extLst>
      <p:ext uri="{BB962C8B-B14F-4D97-AF65-F5344CB8AC3E}">
        <p14:creationId xmlns:p14="http://schemas.microsoft.com/office/powerpoint/2010/main" val="4128704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27812"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827812" y="5034501"/>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24" y="277972"/>
            <a:ext cx="4134427" cy="10860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922" y="1588110"/>
            <a:ext cx="7744253" cy="4916381"/>
          </a:xfrm>
          <a:prstGeom prst="rect">
            <a:avLst/>
          </a:prstGeom>
        </p:spPr>
      </p:pic>
      <p:sp>
        <p:nvSpPr>
          <p:cNvPr id="6" name="Rectangle 5"/>
          <p:cNvSpPr/>
          <p:nvPr/>
        </p:nvSpPr>
        <p:spPr>
          <a:xfrm>
            <a:off x="4638261" y="359308"/>
            <a:ext cx="6096000" cy="923330"/>
          </a:xfrm>
          <a:prstGeom prst="rect">
            <a:avLst/>
          </a:prstGeom>
        </p:spPr>
        <p:txBody>
          <a:bodyPr>
            <a:spAutoFit/>
          </a:bodyPr>
          <a:lstStyle/>
          <a:p>
            <a:pPr fontAlgn="base"/>
            <a:r>
              <a:rPr lang="en-GB" b="1" dirty="0">
                <a:solidFill>
                  <a:srgbClr val="0B463D"/>
                </a:solidFill>
                <a:latin typeface="barnardos-express"/>
              </a:rPr>
              <a:t>Kooth</a:t>
            </a:r>
          </a:p>
          <a:p>
            <a:pPr fontAlgn="base"/>
            <a:r>
              <a:rPr lang="en-GB" b="1" dirty="0">
                <a:solidFill>
                  <a:srgbClr val="FF0000"/>
                </a:solidFill>
              </a:rPr>
              <a:t>Mental Health Support </a:t>
            </a:r>
          </a:p>
          <a:p>
            <a:pPr fontAlgn="base"/>
            <a:r>
              <a:rPr lang="en-GB" dirty="0">
                <a:hlinkClick r:id="rId4"/>
              </a:rPr>
              <a:t>www.Kooth.com</a:t>
            </a:r>
            <a:r>
              <a:rPr lang="en-GB" dirty="0"/>
              <a:t> </a:t>
            </a:r>
          </a:p>
        </p:txBody>
      </p:sp>
    </p:spTree>
    <p:extLst>
      <p:ext uri="{BB962C8B-B14F-4D97-AF65-F5344CB8AC3E}">
        <p14:creationId xmlns:p14="http://schemas.microsoft.com/office/powerpoint/2010/main" val="248459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55923" y="359434"/>
            <a:ext cx="8658076" cy="2031325"/>
          </a:xfrm>
          <a:prstGeom prst="rect">
            <a:avLst/>
          </a:prstGeom>
        </p:spPr>
        <p:txBody>
          <a:bodyPr wrap="none">
            <a:spAutoFit/>
          </a:bodyPr>
          <a:lstStyle/>
          <a:p>
            <a:pPr fontAlgn="base"/>
            <a:r>
              <a:rPr lang="en-GB" b="1" dirty="0">
                <a:solidFill>
                  <a:srgbClr val="0B463D"/>
                </a:solidFill>
                <a:latin typeface="barnardos-express"/>
              </a:rPr>
              <a:t>Lancashire and South Cumbria Thrive Service</a:t>
            </a:r>
          </a:p>
          <a:p>
            <a:pPr fontAlgn="base"/>
            <a:r>
              <a:rPr lang="en-GB" b="1" dirty="0">
                <a:solidFill>
                  <a:srgbClr val="FF0000"/>
                </a:solidFill>
              </a:rPr>
              <a:t>Mental Health Support Service</a:t>
            </a:r>
          </a:p>
          <a:p>
            <a:r>
              <a:rPr lang="en-GB" dirty="0"/>
              <a:t>01772 505138 </a:t>
            </a:r>
            <a:r>
              <a:rPr lang="en-GB" dirty="0">
                <a:hlinkClick r:id="rId2"/>
              </a:rPr>
              <a:t>thrivelsc@barnardos.org.uk</a:t>
            </a:r>
            <a:r>
              <a:rPr lang="en-GB" dirty="0"/>
              <a:t> </a:t>
            </a:r>
          </a:p>
          <a:p>
            <a:endParaRPr lang="en-GB" dirty="0"/>
          </a:p>
          <a:p>
            <a:r>
              <a:rPr lang="en-GB" dirty="0">
                <a:hlinkClick r:id="rId3"/>
              </a:rPr>
              <a:t>www.barnardos.org.uk/get-support/services/lancashire-and-south-cumbria-thrive-service</a:t>
            </a:r>
            <a:r>
              <a:rPr lang="en-GB" dirty="0"/>
              <a:t> </a:t>
            </a:r>
          </a:p>
          <a:p>
            <a:pPr fontAlgn="base"/>
            <a:endParaRPr lang="en-GB" dirty="0"/>
          </a:p>
          <a:p>
            <a:pPr fontAlgn="base"/>
            <a:endParaRPr lang="en-GB" b="1" i="0" dirty="0">
              <a:solidFill>
                <a:srgbClr val="0B463D"/>
              </a:solidFill>
              <a:effectLst/>
              <a:latin typeface="barnardos-express"/>
            </a:endParaRPr>
          </a:p>
        </p:txBody>
      </p:sp>
      <p:pic>
        <p:nvPicPr>
          <p:cNvPr id="1028" name="Picture 4" descr="Barnardo's Young People &amp; Families T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25" y="436926"/>
            <a:ext cx="2430139" cy="13608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7825" y="2016159"/>
            <a:ext cx="11677382" cy="4247317"/>
          </a:xfrm>
          <a:prstGeom prst="rect">
            <a:avLst/>
          </a:prstGeom>
        </p:spPr>
        <p:txBody>
          <a:bodyPr wrap="square">
            <a:spAutoFit/>
          </a:bodyPr>
          <a:lstStyle/>
          <a:p>
            <a:r>
              <a:rPr lang="en-GB" dirty="0">
                <a:solidFill>
                  <a:srgbClr val="1D1D1D"/>
                </a:solidFill>
              </a:rPr>
              <a:t>The service offers therapeutic one-to-one, group work and counselling support to children and young people aged 5 to 18 (extending to 25 years based on SEN need) within the whole of the Lancashire &amp; South Cumbria Integrated Care Board (ICB) area. </a:t>
            </a:r>
          </a:p>
          <a:p>
            <a:pPr fontAlgn="base"/>
            <a:r>
              <a:rPr lang="en-GB" dirty="0"/>
              <a:t>Please note: The My Time to THRIVE Service is NOT a crisis service. We provide support to children &amp; young people with low – moderate mental health needs. Services supporting children and young people's emotional health and wellbeing. We have centres where children and young people can visit and have a trained worker they can trust and talk to. We help them build their confidence and get to the root of their difficulties.</a:t>
            </a:r>
          </a:p>
          <a:p>
            <a:pPr fontAlgn="base"/>
            <a:endParaRPr lang="en-GB" dirty="0"/>
          </a:p>
          <a:p>
            <a:pPr fontAlgn="base"/>
            <a:r>
              <a:rPr lang="en-GB" dirty="0"/>
              <a:t>If you need urgent support, please contact your GP, the local CAMHS Crisis Team (via 0800 953 0110) or in an emergency situation, you should consider contacting Emergency Services or visit your local A&amp;E department or Urgent Care facility.</a:t>
            </a:r>
          </a:p>
          <a:p>
            <a:pPr fontAlgn="base"/>
            <a:r>
              <a:rPr lang="en-GB" dirty="0"/>
              <a:t>Here are some other services and organisations, that may also be useful to you:</a:t>
            </a:r>
            <a:br>
              <a:rPr lang="en-GB" dirty="0"/>
            </a:br>
            <a:r>
              <a:rPr lang="en-GB" u="sng" dirty="0">
                <a:hlinkClick r:id="rId5"/>
              </a:rPr>
              <a:t>www.kooth.com</a:t>
            </a:r>
            <a:br>
              <a:rPr lang="en-GB" dirty="0"/>
            </a:br>
            <a:r>
              <a:rPr lang="en-GB" u="sng" dirty="0">
                <a:hlinkClick r:id="rId6"/>
              </a:rPr>
              <a:t>www.youngminds.org.uk</a:t>
            </a:r>
            <a:br>
              <a:rPr lang="en-GB" dirty="0"/>
            </a:br>
            <a:r>
              <a:rPr lang="en-GB" u="sng" dirty="0">
                <a:hlinkClick r:id="rId7"/>
              </a:rPr>
              <a:t>www.every-life-matters.org.uk</a:t>
            </a:r>
            <a:r>
              <a:rPr lang="en-GB" dirty="0"/>
              <a:t> </a:t>
            </a:r>
          </a:p>
          <a:p>
            <a:pPr fontAlgn="base"/>
            <a:endParaRPr lang="en-GB" dirty="0"/>
          </a:p>
        </p:txBody>
      </p:sp>
      <p:pic>
        <p:nvPicPr>
          <p:cNvPr id="5" name="Picture 4" descr="A qr code with a green logo&#10;&#10;AI-generated content may be incorrect.">
            <a:extLst>
              <a:ext uri="{FF2B5EF4-FFF2-40B4-BE49-F238E27FC236}">
                <a16:creationId xmlns:a16="http://schemas.microsoft.com/office/drawing/2014/main" id="{642D09F8-D2ED-2407-D8C7-76403F86B0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9215" y="4966899"/>
            <a:ext cx="1380227" cy="1789234"/>
          </a:xfrm>
          <a:prstGeom prst="rect">
            <a:avLst/>
          </a:prstGeom>
        </p:spPr>
      </p:pic>
    </p:spTree>
    <p:extLst>
      <p:ext uri="{BB962C8B-B14F-4D97-AF65-F5344CB8AC3E}">
        <p14:creationId xmlns:p14="http://schemas.microsoft.com/office/powerpoint/2010/main" val="353487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505" y="1181613"/>
            <a:ext cx="10668001" cy="1235146"/>
          </a:xfrm>
          <a:prstGeom prst="rect">
            <a:avLst/>
          </a:prstGeom>
        </p:spPr>
        <p:txBody>
          <a:bodyPr wrap="square">
            <a:spAutoFit/>
          </a:bodyPr>
          <a:lstStyle/>
          <a:p>
            <a:pPr>
              <a:lnSpc>
                <a:spcPct val="119000"/>
              </a:lnSpc>
              <a:spcAft>
                <a:spcPts val="600"/>
              </a:spcAft>
            </a:pPr>
            <a:r>
              <a:rPr lang="en-GB" kern="1400" dirty="0">
                <a:solidFill>
                  <a:srgbClr val="000000"/>
                </a:solidFill>
                <a:latin typeface="Calibri" panose="020F0502020204030204" pitchFamily="34" charset="0"/>
              </a:rPr>
              <a:t>Request for Involvement (RFI) - Complete all sections of the LSCFT referral and Appointment Centre-RFI form</a:t>
            </a:r>
          </a:p>
          <a:p>
            <a:pPr>
              <a:lnSpc>
                <a:spcPct val="119000"/>
              </a:lnSpc>
              <a:spcAft>
                <a:spcPts val="600"/>
              </a:spcAft>
            </a:pPr>
            <a:r>
              <a:rPr lang="en-GB" kern="1400" dirty="0">
                <a:solidFill>
                  <a:srgbClr val="000000"/>
                </a:solidFill>
                <a:latin typeface="Calibri" panose="020F0502020204030204" pitchFamily="34" charset="0"/>
              </a:rPr>
              <a:t>(same RFI form for CAMHS/ CPS / ADHD— indicate which service you are requesting)</a:t>
            </a:r>
          </a:p>
          <a:p>
            <a:pPr>
              <a:lnSpc>
                <a:spcPct val="119000"/>
              </a:lnSpc>
            </a:pPr>
            <a:r>
              <a:rPr lang="en-GB" b="1" u="sng" kern="1400" dirty="0">
                <a:solidFill>
                  <a:srgbClr val="000000"/>
                </a:solidFill>
                <a:latin typeface="Calibri" panose="020F0502020204030204" pitchFamily="34" charset="0"/>
              </a:rPr>
              <a:t>Return forms to</a:t>
            </a:r>
            <a:r>
              <a:rPr lang="en-GB" kern="1400" dirty="0">
                <a:solidFill>
                  <a:srgbClr val="000000"/>
                </a:solidFill>
                <a:latin typeface="Calibri" panose="020F0502020204030204" pitchFamily="34" charset="0"/>
              </a:rPr>
              <a:t>     </a:t>
            </a:r>
            <a:r>
              <a:rPr lang="en-GB" u="sng" kern="1400" dirty="0">
                <a:solidFill>
                  <a:srgbClr val="085296"/>
                </a:solidFill>
                <a:latin typeface="Calibri" panose="020F0502020204030204" pitchFamily="34" charset="0"/>
                <a:hlinkClick r:id="rId2"/>
              </a:rPr>
              <a:t>C&amp;F.ReferralCentre@lancashircare.nhs.uk</a:t>
            </a:r>
            <a:r>
              <a:rPr lang="en-GB" kern="1400" dirty="0">
                <a:solidFill>
                  <a:srgbClr val="000000"/>
                </a:solidFill>
                <a:latin typeface="Calibri" panose="020F0502020204030204" pitchFamily="34" charset="0"/>
              </a:rPr>
              <a:t> or </a:t>
            </a:r>
            <a:r>
              <a:rPr lang="en-GB" u="sng" kern="1400" dirty="0">
                <a:solidFill>
                  <a:srgbClr val="085296"/>
                </a:solidFill>
                <a:latin typeface="Calibri" panose="020F0502020204030204" pitchFamily="34" charset="0"/>
                <a:hlinkClick r:id="rId3"/>
              </a:rPr>
              <a:t>lcn-tr.cfreferralcetre@nhs.net</a:t>
            </a:r>
            <a:r>
              <a:rPr lang="en-GB" kern="1400" dirty="0">
                <a:solidFill>
                  <a:srgbClr val="000000"/>
                </a:solidFill>
                <a:latin typeface="Calibri" panose="020F0502020204030204" pitchFamily="34" charset="0"/>
              </a:rPr>
              <a:t> </a:t>
            </a:r>
          </a:p>
        </p:txBody>
      </p:sp>
      <p:pic>
        <p:nvPicPr>
          <p:cNvPr id="3"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292" y="13075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39833" y="32327"/>
            <a:ext cx="5669280" cy="1200329"/>
          </a:xfrm>
          <a:prstGeom prst="rect">
            <a:avLst/>
          </a:prstGeom>
          <a:noFill/>
        </p:spPr>
        <p:txBody>
          <a:bodyPr wrap="square" rtlCol="0">
            <a:spAutoFit/>
          </a:bodyPr>
          <a:lstStyle/>
          <a:p>
            <a:r>
              <a:rPr lang="en-GB" b="1" dirty="0">
                <a:solidFill>
                  <a:srgbClr val="FF0000"/>
                </a:solidFill>
              </a:rPr>
              <a:t>CAMHS/CPS (Child Psychology Service)&amp; ADHD Team </a:t>
            </a:r>
          </a:p>
          <a:p>
            <a:r>
              <a:rPr lang="en-GB" dirty="0"/>
              <a:t>Harvey House Lancaster</a:t>
            </a:r>
          </a:p>
          <a:p>
            <a:r>
              <a:rPr lang="en-GB" dirty="0"/>
              <a:t>01524 550650 </a:t>
            </a:r>
          </a:p>
          <a:p>
            <a:endParaRPr lang="en-GB" dirty="0"/>
          </a:p>
        </p:txBody>
      </p:sp>
      <p:sp>
        <p:nvSpPr>
          <p:cNvPr id="5" name="Rectangle 4"/>
          <p:cNvSpPr/>
          <p:nvPr/>
        </p:nvSpPr>
        <p:spPr>
          <a:xfrm>
            <a:off x="189505" y="2373997"/>
            <a:ext cx="11359763" cy="923330"/>
          </a:xfrm>
          <a:prstGeom prst="rect">
            <a:avLst/>
          </a:prstGeom>
        </p:spPr>
        <p:txBody>
          <a:bodyPr wrap="square">
            <a:spAutoFit/>
          </a:bodyPr>
          <a:lstStyle/>
          <a:p>
            <a:r>
              <a:rPr lang="en-GB" b="1" dirty="0">
                <a:solidFill>
                  <a:schemeClr val="accent5"/>
                </a:solidFill>
              </a:rPr>
              <a:t>Advice and guidance</a:t>
            </a:r>
          </a:p>
          <a:p>
            <a:pPr marL="285750" indent="-285750">
              <a:buFont typeface="Arial" panose="020B0604020202020204" pitchFamily="34" charset="0"/>
              <a:buChar char="•"/>
            </a:pPr>
            <a:r>
              <a:rPr lang="en-GB" dirty="0"/>
              <a:t>Refer to Mental Health Champions Toolkit</a:t>
            </a:r>
          </a:p>
          <a:p>
            <a:pPr marL="285750" indent="-285750">
              <a:buFont typeface="Arial" panose="020B0604020202020204" pitchFamily="34" charset="0"/>
              <a:buChar char="•"/>
            </a:pPr>
            <a:r>
              <a:rPr lang="en-GB" dirty="0"/>
              <a:t>Contact the Primary Mental Health Workers based at CAMHS email </a:t>
            </a:r>
            <a:r>
              <a:rPr lang="en-GB" dirty="0">
                <a:hlinkClick r:id="rId5"/>
              </a:rPr>
              <a:t>PMHWLancasterandMorecambe@lscft.nhs.uk</a:t>
            </a:r>
            <a:r>
              <a:rPr lang="en-GB" dirty="0"/>
              <a:t>  </a:t>
            </a:r>
          </a:p>
        </p:txBody>
      </p:sp>
      <p:sp>
        <p:nvSpPr>
          <p:cNvPr id="6" name="Rectangle 5"/>
          <p:cNvSpPr/>
          <p:nvPr/>
        </p:nvSpPr>
        <p:spPr>
          <a:xfrm>
            <a:off x="189505" y="3441680"/>
            <a:ext cx="10441390" cy="3416320"/>
          </a:xfrm>
          <a:prstGeom prst="rect">
            <a:avLst/>
          </a:prstGeom>
        </p:spPr>
        <p:txBody>
          <a:bodyPr wrap="square">
            <a:spAutoFit/>
          </a:bodyPr>
          <a:lstStyle/>
          <a:p>
            <a:r>
              <a:rPr lang="en-GB" b="1" dirty="0">
                <a:solidFill>
                  <a:schemeClr val="accent5"/>
                </a:solidFill>
              </a:rPr>
              <a:t>ADHD Referral Criteria: (refer to Top Tips Guide) – referral is for assessment and diagnosis then medication if warranted.</a:t>
            </a:r>
          </a:p>
          <a:p>
            <a:pPr marL="285750" indent="-285750">
              <a:buFont typeface="Arial" panose="020B0604020202020204" pitchFamily="34" charset="0"/>
              <a:buChar char="•"/>
            </a:pPr>
            <a:r>
              <a:rPr lang="en-GB" dirty="0"/>
              <a:t>Children aged 6 +. Be registered at a GP practice in the Morecambe Bay area</a:t>
            </a:r>
          </a:p>
          <a:p>
            <a:pPr marL="285750" indent="-285750">
              <a:buFont typeface="Arial" panose="020B0604020202020204" pitchFamily="34" charset="0"/>
              <a:buChar char="•"/>
            </a:pPr>
            <a:r>
              <a:rPr lang="en-GB" dirty="0"/>
              <a:t>Referral by professional who knows the child/young person the best. The team need details of intention, hyperactivity, impulsivity - specific examples of each of these areas of difficulty is helpful for the team </a:t>
            </a:r>
          </a:p>
          <a:p>
            <a:pPr marL="285750" indent="-285750">
              <a:buFont typeface="Arial" panose="020B0604020202020204" pitchFamily="34" charset="0"/>
              <a:buChar char="•"/>
            </a:pPr>
            <a:r>
              <a:rPr lang="en-GB" dirty="0"/>
              <a:t>Details of emotional dysregulation is important too — behavioural and/or attention problems suggestive of ADHD, severity of the problems, how this affects the child or young person and the parents/carers, the extent to which they impact different parts of their day to day life. </a:t>
            </a:r>
          </a:p>
          <a:p>
            <a:pPr marL="285750" indent="-285750">
              <a:buFont typeface="Arial" panose="020B0604020202020204" pitchFamily="34" charset="0"/>
              <a:buChar char="•"/>
            </a:pPr>
            <a:r>
              <a:rPr lang="en-GB" dirty="0"/>
              <a:t>A period of watchful waiting has identified issues in the young person’s day to day functioning which indicates a need for further assessment—the referral should state the issues and what has been identified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042754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F7180E-69B3-BFD2-B652-B301EECF51E5}"/>
              </a:ext>
            </a:extLst>
          </p:cNvPr>
          <p:cNvSpPr txBox="1"/>
          <p:nvPr/>
        </p:nvSpPr>
        <p:spPr>
          <a:xfrm>
            <a:off x="1325880" y="1947672"/>
            <a:ext cx="7891272" cy="3139321"/>
          </a:xfrm>
          <a:prstGeom prst="rect">
            <a:avLst/>
          </a:prstGeom>
          <a:noFill/>
        </p:spPr>
        <p:txBody>
          <a:bodyPr wrap="square" rtlCol="0">
            <a:spAutoFit/>
          </a:bodyPr>
          <a:lstStyle/>
          <a:p>
            <a:pPr algn="ctr"/>
            <a:r>
              <a:rPr lang="en-GB" sz="6600" b="1" dirty="0"/>
              <a:t>Understanding &amp; Managing Behaviours</a:t>
            </a:r>
          </a:p>
        </p:txBody>
      </p:sp>
    </p:spTree>
    <p:extLst>
      <p:ext uri="{BB962C8B-B14F-4D97-AF65-F5344CB8AC3E}">
        <p14:creationId xmlns:p14="http://schemas.microsoft.com/office/powerpoint/2010/main" val="187293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85" y="557860"/>
            <a:ext cx="1814571" cy="24581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822" y="3427760"/>
            <a:ext cx="2093168" cy="2967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285" y="3427760"/>
            <a:ext cx="2098773" cy="296950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2003" y="280420"/>
            <a:ext cx="1879033" cy="265800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1245" y="259264"/>
            <a:ext cx="1915920" cy="272639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6127" y="3319271"/>
            <a:ext cx="2260494" cy="318490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6425" y="257788"/>
            <a:ext cx="1978994" cy="280579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7758" y="3427759"/>
            <a:ext cx="2142876" cy="304665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0634" y="1786955"/>
            <a:ext cx="1970838" cy="2805790"/>
          </a:xfrm>
          <a:prstGeom prst="rect">
            <a:avLst/>
          </a:prstGeom>
        </p:spPr>
      </p:pic>
    </p:spTree>
    <p:extLst>
      <p:ext uri="{BB962C8B-B14F-4D97-AF65-F5344CB8AC3E}">
        <p14:creationId xmlns:p14="http://schemas.microsoft.com/office/powerpoint/2010/main" val="398848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D02CE0-825A-6C44-9037-70269211E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58" y="206734"/>
            <a:ext cx="1618752" cy="1618752"/>
          </a:xfrm>
          <a:prstGeom prst="rect">
            <a:avLst/>
          </a:prstGeom>
        </p:spPr>
      </p:pic>
      <p:sp>
        <p:nvSpPr>
          <p:cNvPr id="3" name="Rectangle 2">
            <a:extLst>
              <a:ext uri="{FF2B5EF4-FFF2-40B4-BE49-F238E27FC236}">
                <a16:creationId xmlns:a16="http://schemas.microsoft.com/office/drawing/2014/main" id="{90A7CC83-217C-F2B5-7D3C-ADF4EA49BFB2}"/>
              </a:ext>
            </a:extLst>
          </p:cNvPr>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C6EA2E2-E598-AC61-2464-27C2261D3D49}"/>
              </a:ext>
            </a:extLst>
          </p:cNvPr>
          <p:cNvSpPr/>
          <p:nvPr/>
        </p:nvSpPr>
        <p:spPr>
          <a:xfrm>
            <a:off x="9924553" y="5131154"/>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99F832F-FF12-0D25-1723-4D9F98905CB6}"/>
              </a:ext>
            </a:extLst>
          </p:cNvPr>
          <p:cNvSpPr txBox="1"/>
          <p:nvPr/>
        </p:nvSpPr>
        <p:spPr>
          <a:xfrm>
            <a:off x="453224" y="2334405"/>
            <a:ext cx="11465118" cy="4139595"/>
          </a:xfrm>
          <a:prstGeom prst="rect">
            <a:avLst/>
          </a:prstGeom>
          <a:noFill/>
        </p:spPr>
        <p:txBody>
          <a:bodyPr wrap="square">
            <a:spAutoFit/>
          </a:bodyPr>
          <a:lstStyle/>
          <a:p>
            <a:r>
              <a:rPr lang="en-GB" sz="1800" b="1" dirty="0">
                <a:effectLst/>
                <a:latin typeface="Aptos" panose="020B0004020202020204" pitchFamily="34" charset="0"/>
                <a:ea typeface="Aptos" panose="020B0004020202020204" pitchFamily="34" charset="0"/>
                <a:cs typeface="Aptos" panose="020B0004020202020204" pitchFamily="34" charset="0"/>
              </a:rPr>
              <a:t>More information/video intro: </a:t>
            </a: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https://www.youtube.com/watch?v=CXM2fnTiWhI</a:t>
            </a:r>
            <a:endParaRPr lang="en-GB" sz="1800" dirty="0">
              <a:effectLst/>
              <a:latin typeface="Aptos" panose="020B0004020202020204" pitchFamily="34" charset="0"/>
              <a:ea typeface="Aptos" panose="020B0004020202020204" pitchFamily="34" charset="0"/>
              <a:cs typeface="Aptos" panose="020B0004020202020204" pitchFamily="34" charset="0"/>
            </a:endParaRPr>
          </a:p>
          <a:p>
            <a:r>
              <a:rPr lang="en-GB" sz="1800" dirty="0">
                <a:effectLst/>
                <a:latin typeface="Aptos" panose="020B0004020202020204" pitchFamily="34" charset="0"/>
                <a:ea typeface="Aptos" panose="020B0004020202020204" pitchFamily="34" charset="0"/>
                <a:cs typeface="Aptos" panose="020B0004020202020204" pitchFamily="34" charset="0"/>
              </a:rPr>
              <a:t>It is offered at no cost. It is for anyone interested in supporting mental wellbeing in their children but </a:t>
            </a:r>
            <a:r>
              <a:rPr lang="en-GB" sz="1800" b="1" dirty="0">
                <a:effectLst/>
                <a:latin typeface="Aptos" panose="020B0004020202020204" pitchFamily="34" charset="0"/>
                <a:ea typeface="Aptos" panose="020B0004020202020204" pitchFamily="34" charset="0"/>
                <a:cs typeface="Aptos" panose="020B0004020202020204" pitchFamily="34" charset="0"/>
              </a:rPr>
              <a:t>includes information specifically about mental wellbeing and neurodiversity (ADHD, autism, dyslexia and related mental differences).</a:t>
            </a:r>
            <a:r>
              <a:rPr lang="en-GB" sz="1800" dirty="0">
                <a:effectLst/>
                <a:latin typeface="Aptos" panose="020B0004020202020204" pitchFamily="34" charset="0"/>
                <a:ea typeface="Aptos" panose="020B0004020202020204" pitchFamily="34" charset="0"/>
                <a:cs typeface="Aptos" panose="020B0004020202020204" pitchFamily="34" charset="0"/>
              </a:rPr>
              <a:t> It has been created based on feedback from professionals, parents and those who are neurodivergent and/or who have had difficulties with their mental wellbeing. </a:t>
            </a:r>
          </a:p>
          <a:p>
            <a:r>
              <a:rPr lang="en-GB" sz="1800" dirty="0">
                <a:effectLst/>
                <a:latin typeface="Aptos" panose="020B0004020202020204" pitchFamily="34" charset="0"/>
                <a:ea typeface="Aptos" panose="020B0004020202020204" pitchFamily="34" charset="0"/>
                <a:cs typeface="Aptos" panose="020B0004020202020204" pitchFamily="34" charset="0"/>
              </a:rPr>
              <a:t>There is a downloadable support kit at the end of the training full of practical ideas to support you and your child. </a:t>
            </a:r>
          </a:p>
          <a:p>
            <a:r>
              <a:rPr lang="en-GB" sz="1800" b="1" dirty="0">
                <a:effectLst/>
                <a:latin typeface="Aptos" panose="020B0004020202020204" pitchFamily="34" charset="0"/>
                <a:ea typeface="Aptos" panose="020B0004020202020204" pitchFamily="34" charset="0"/>
                <a:cs typeface="Aptos" panose="020B0004020202020204" pitchFamily="34" charset="0"/>
              </a:rPr>
              <a:t>You can register and enrol here: </a:t>
            </a:r>
            <a:r>
              <a:rPr lang="en-GB" sz="1800" b="1"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https://trainingondemand.lancashiremind.org.uk/</a:t>
            </a:r>
            <a:endParaRPr lang="en-GB" sz="1200" b="1" dirty="0">
              <a:solidFill>
                <a:srgbClr val="000000"/>
              </a:solidFill>
              <a:latin typeface="Mind20font20TRIALotf"/>
            </a:endParaRPr>
          </a:p>
          <a:p>
            <a:pPr algn="l">
              <a:spcAft>
                <a:spcPts val="600"/>
              </a:spcAft>
            </a:pPr>
            <a:r>
              <a:rPr lang="en-GB" sz="1200" b="1" i="0" dirty="0">
                <a:solidFill>
                  <a:srgbClr val="000000"/>
                </a:solidFill>
                <a:effectLst/>
                <a:latin typeface="Mind20font20TRIALotf"/>
              </a:rPr>
              <a:t>Learning Objectives</a:t>
            </a:r>
            <a:endParaRPr lang="en-GB" sz="1200" b="0" i="0" dirty="0">
              <a:solidFill>
                <a:srgbClr val="000000"/>
              </a:solidFill>
              <a:effectLst/>
              <a:latin typeface="Mind20font20TRIALotf"/>
            </a:endParaRPr>
          </a:p>
          <a:p>
            <a:pPr algn="l">
              <a:buFont typeface="Arial" panose="020B0604020202020204" pitchFamily="34" charset="0"/>
              <a:buChar char="•"/>
            </a:pPr>
            <a:r>
              <a:rPr lang="en-GB" sz="1200" b="0" i="0" dirty="0">
                <a:solidFill>
                  <a:srgbClr val="000000"/>
                </a:solidFill>
                <a:effectLst/>
                <a:latin typeface="Mind20font20TRIALotf"/>
              </a:rPr>
              <a:t>Improve basic knowledge around neurodiversity</a:t>
            </a:r>
          </a:p>
          <a:p>
            <a:pPr algn="l">
              <a:buFont typeface="Arial" panose="020B0604020202020204" pitchFamily="34" charset="0"/>
              <a:buChar char="•"/>
            </a:pPr>
            <a:r>
              <a:rPr lang="en-GB" sz="1200" b="0" i="0" dirty="0">
                <a:solidFill>
                  <a:srgbClr val="000000"/>
                </a:solidFill>
                <a:effectLst/>
                <a:latin typeface="Mind20font20TRIALotf"/>
              </a:rPr>
              <a:t>Understand the importance of mental health </a:t>
            </a:r>
          </a:p>
          <a:p>
            <a:pPr algn="l">
              <a:buFont typeface="Arial" panose="020B0604020202020204" pitchFamily="34" charset="0"/>
              <a:buChar char="•"/>
            </a:pPr>
            <a:r>
              <a:rPr lang="en-GB" sz="1200" b="0" i="0" dirty="0">
                <a:solidFill>
                  <a:srgbClr val="000000"/>
                </a:solidFill>
                <a:effectLst/>
                <a:latin typeface="Mind20font20TRIALotf"/>
              </a:rPr>
              <a:t>Learn tools and techniques to support emotional wellbeing and self esteem</a:t>
            </a:r>
          </a:p>
          <a:p>
            <a:pPr algn="l">
              <a:buFont typeface="Arial" panose="020B0604020202020204" pitchFamily="34" charset="0"/>
              <a:buChar char="•"/>
            </a:pPr>
            <a:r>
              <a:rPr lang="en-GB" sz="1200" b="0" i="0" dirty="0">
                <a:solidFill>
                  <a:srgbClr val="000000"/>
                </a:solidFill>
                <a:effectLst/>
                <a:latin typeface="Mind20font20TRIALotf"/>
              </a:rPr>
              <a:t>Recognition of the importance of communication and family cohesion</a:t>
            </a:r>
          </a:p>
          <a:p>
            <a:pPr algn="l"/>
            <a:r>
              <a:rPr lang="en-GB" sz="1200" b="0" i="1" dirty="0">
                <a:solidFill>
                  <a:srgbClr val="000000"/>
                </a:solidFill>
                <a:effectLst/>
                <a:latin typeface="Mind20font20TRIALotf"/>
              </a:rPr>
              <a:t>Disclaimer: This is not a specific mental health or neurodiverse diagnoses course.  This is not a course for parents whose children or parents/carers who are in crisis. Both mental health and neurodiversity are broad spectrums of experience.  This course is intended to provide parents and carers with tools and techniques to maintain communication and family cohesion, whilst navigating the challenges of parenting and the journey of seeking support.  Difficult thoughts and feelings have intentionally been omitted to ensure that all our learners feel safe and supported throughout the session.  For more information on our 'live' parenting workshops supported by trained facilitators, which do tackle more challenging topics, please contact training@lancashiremind.org.uk.</a:t>
            </a:r>
            <a:endParaRPr lang="en-GB" sz="1200" b="0" i="0" dirty="0">
              <a:solidFill>
                <a:srgbClr val="000000"/>
              </a:solidFill>
              <a:effectLst/>
              <a:latin typeface="Mind20font20TRIALotf"/>
            </a:endParaRPr>
          </a:p>
          <a:p>
            <a:pPr algn="l"/>
            <a:r>
              <a:rPr lang="en-GB" sz="1200" b="0" i="1" dirty="0">
                <a:solidFill>
                  <a:srgbClr val="000000"/>
                </a:solidFill>
                <a:effectLst/>
                <a:latin typeface="Mind20font20TRIALotf"/>
              </a:rPr>
              <a:t>If your child is in crisis, please reach out to local NHS support by calling 999 for urgent support or contacting 111 (select 2) for non urgent support or speak to your GP.</a:t>
            </a:r>
            <a:endParaRPr lang="en-GB" sz="1200" b="0" i="0" dirty="0">
              <a:solidFill>
                <a:srgbClr val="080809"/>
              </a:solidFill>
              <a:effectLst/>
              <a:latin typeface="inherit"/>
            </a:endParaRPr>
          </a:p>
        </p:txBody>
      </p:sp>
      <p:sp>
        <p:nvSpPr>
          <p:cNvPr id="8" name="TextBox 7">
            <a:extLst>
              <a:ext uri="{FF2B5EF4-FFF2-40B4-BE49-F238E27FC236}">
                <a16:creationId xmlns:a16="http://schemas.microsoft.com/office/drawing/2014/main" id="{73F77151-5311-24B1-44FE-9A75CE4C3DCF}"/>
              </a:ext>
            </a:extLst>
          </p:cNvPr>
          <p:cNvSpPr txBox="1"/>
          <p:nvPr/>
        </p:nvSpPr>
        <p:spPr>
          <a:xfrm>
            <a:off x="2156792" y="206734"/>
            <a:ext cx="9610476" cy="1708160"/>
          </a:xfrm>
          <a:prstGeom prst="rect">
            <a:avLst/>
          </a:prstGeom>
          <a:noFill/>
        </p:spPr>
        <p:txBody>
          <a:bodyPr wrap="square">
            <a:spAutoFit/>
          </a:bodyPr>
          <a:lstStyle/>
          <a:p>
            <a:pPr algn="l">
              <a:spcAft>
                <a:spcPts val="600"/>
              </a:spcAft>
            </a:pPr>
            <a:r>
              <a:rPr lang="en-GB" dirty="0">
                <a:solidFill>
                  <a:srgbClr val="080809"/>
                </a:solidFill>
                <a:latin typeface="inherit"/>
              </a:rPr>
              <a:t>F</a:t>
            </a:r>
            <a:r>
              <a:rPr lang="en-GB" b="0" i="0" dirty="0">
                <a:solidFill>
                  <a:srgbClr val="080809"/>
                </a:solidFill>
                <a:effectLst/>
                <a:latin typeface="inherit"/>
              </a:rPr>
              <a:t>ree Lancashire Mind course on Mental Health and neurodiversity called Supporting Your Child</a:t>
            </a:r>
          </a:p>
          <a:p>
            <a:pPr algn="l">
              <a:spcAft>
                <a:spcPts val="600"/>
              </a:spcAft>
            </a:pPr>
            <a:r>
              <a:rPr lang="en-GB" b="1" i="0" u="none" strike="noStrike" dirty="0">
                <a:solidFill>
                  <a:srgbClr val="080809"/>
                </a:solidFill>
                <a:effectLst/>
                <a:latin typeface="inherit"/>
              </a:rPr>
              <a:t>Training for Parents</a:t>
            </a:r>
            <a:endParaRPr lang="en-GB" b="0" i="0" dirty="0">
              <a:solidFill>
                <a:srgbClr val="080809"/>
              </a:solidFill>
              <a:effectLst/>
              <a:latin typeface="inherit"/>
            </a:endParaRPr>
          </a:p>
          <a:p>
            <a:pPr algn="l">
              <a:spcAft>
                <a:spcPts val="600"/>
              </a:spcAft>
            </a:pPr>
            <a:r>
              <a:rPr lang="en-GB" b="0" i="0" dirty="0">
                <a:solidFill>
                  <a:srgbClr val="080809"/>
                </a:solidFill>
                <a:effectLst/>
                <a:latin typeface="inherit"/>
              </a:rPr>
              <a:t>Supporting Your Child with emotional wellbeing and/or neurodiversity. A course for parents looking for tools and strategies to support the emotional health and wellbeing of their child. </a:t>
            </a:r>
          </a:p>
          <a:p>
            <a:pPr algn="l">
              <a:spcAft>
                <a:spcPts val="600"/>
              </a:spcAft>
            </a:pPr>
            <a:r>
              <a:rPr lang="en-GB" dirty="0">
                <a:solidFill>
                  <a:srgbClr val="080809"/>
                </a:solidFill>
                <a:latin typeface="inherit"/>
                <a:hlinkClick r:id="rId5"/>
              </a:rPr>
              <a:t>www.trainingondemand.lancashiremind.org.uk</a:t>
            </a:r>
            <a:r>
              <a:rPr lang="en-GB" dirty="0">
                <a:solidFill>
                  <a:srgbClr val="080809"/>
                </a:solidFill>
                <a:latin typeface="inherit"/>
              </a:rPr>
              <a:t> </a:t>
            </a:r>
          </a:p>
        </p:txBody>
      </p:sp>
    </p:spTree>
    <p:extLst>
      <p:ext uri="{BB962C8B-B14F-4D97-AF65-F5344CB8AC3E}">
        <p14:creationId xmlns:p14="http://schemas.microsoft.com/office/powerpoint/2010/main" val="371403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08650" y="5114013"/>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53" y="192902"/>
            <a:ext cx="1516658" cy="12303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550" y="82825"/>
            <a:ext cx="1666461" cy="1666461"/>
          </a:xfrm>
          <a:prstGeom prst="rect">
            <a:avLst/>
          </a:prstGeom>
        </p:spPr>
      </p:pic>
      <p:sp>
        <p:nvSpPr>
          <p:cNvPr id="5" name="Rectangle 4"/>
          <p:cNvSpPr/>
          <p:nvPr/>
        </p:nvSpPr>
        <p:spPr>
          <a:xfrm>
            <a:off x="123453" y="1528034"/>
            <a:ext cx="11367715" cy="1477328"/>
          </a:xfrm>
          <a:prstGeom prst="rect">
            <a:avLst/>
          </a:prstGeom>
        </p:spPr>
        <p:txBody>
          <a:bodyPr wrap="square">
            <a:spAutoFit/>
          </a:bodyPr>
          <a:lstStyle/>
          <a:p>
            <a:r>
              <a:rPr lang="en-GB" b="1" dirty="0">
                <a:solidFill>
                  <a:schemeClr val="accent5"/>
                </a:solidFill>
              </a:rPr>
              <a:t>Referral Criteria: </a:t>
            </a:r>
          </a:p>
          <a:p>
            <a:pPr marL="285750" indent="-285750">
              <a:buFont typeface="Arial" panose="020B0604020202020204" pitchFamily="34" charset="0"/>
              <a:buChar char="•"/>
            </a:pPr>
            <a:r>
              <a:rPr lang="en-GB" dirty="0"/>
              <a:t>Parent/carers of Children and young people aged 0-16</a:t>
            </a:r>
          </a:p>
          <a:p>
            <a:pPr marL="285750" indent="-285750">
              <a:buFont typeface="Arial" panose="020B0604020202020204" pitchFamily="34" charset="0"/>
              <a:buChar char="•"/>
            </a:pPr>
            <a:r>
              <a:rPr lang="en-GB" dirty="0"/>
              <a:t>Referral by professional working with the family or parent/carer self referral. </a:t>
            </a:r>
          </a:p>
          <a:p>
            <a:r>
              <a:rPr lang="en-GB" b="1" dirty="0">
                <a:solidFill>
                  <a:schemeClr val="accent5"/>
                </a:solidFill>
              </a:rPr>
              <a:t>Support Offer:</a:t>
            </a:r>
            <a:endParaRPr lang="en-GB" dirty="0"/>
          </a:p>
          <a:p>
            <a:pPr marL="285750" indent="-285750">
              <a:buFont typeface="Arial" panose="020B0604020202020204" pitchFamily="34" charset="0"/>
              <a:buChar char="•"/>
            </a:pPr>
            <a:r>
              <a:rPr lang="en-GB" dirty="0"/>
              <a:t>Group delivery in person over 15 weeks term time only</a:t>
            </a:r>
          </a:p>
        </p:txBody>
      </p:sp>
      <p:sp>
        <p:nvSpPr>
          <p:cNvPr id="8" name="Rectangle 7"/>
          <p:cNvSpPr/>
          <p:nvPr/>
        </p:nvSpPr>
        <p:spPr>
          <a:xfrm>
            <a:off x="123453" y="3017550"/>
            <a:ext cx="11423375" cy="1477328"/>
          </a:xfrm>
          <a:prstGeom prst="rect">
            <a:avLst/>
          </a:prstGeom>
        </p:spPr>
        <p:txBody>
          <a:bodyPr wrap="square">
            <a:spAutoFit/>
          </a:bodyPr>
          <a:lstStyle/>
          <a:p>
            <a:r>
              <a:rPr lang="en-GB" b="1" dirty="0">
                <a:solidFill>
                  <a:schemeClr val="accent5"/>
                </a:solidFill>
                <a:latin typeface="Calibri" panose="020F0502020204030204" pitchFamily="34" charset="0"/>
                <a:cs typeface="Calibri" panose="020F0502020204030204" pitchFamily="34" charset="0"/>
              </a:rPr>
              <a:t>Group Triple P </a:t>
            </a:r>
            <a:r>
              <a:rPr lang="en-GB" dirty="0">
                <a:latin typeface="Calibri" panose="020F0502020204030204" pitchFamily="34" charset="0"/>
                <a:cs typeface="Calibri" panose="020F0502020204030204" pitchFamily="34" charset="0"/>
              </a:rPr>
              <a:t>(8 Weeks)</a:t>
            </a:r>
            <a:r>
              <a:rPr lang="en-GB" dirty="0">
                <a:solidFill>
                  <a:srgbClr val="333333"/>
                </a:solidFill>
                <a:latin typeface="Calibri" panose="020F0502020204030204" pitchFamily="34" charset="0"/>
                <a:cs typeface="Calibri" panose="020F0502020204030204" pitchFamily="34" charset="0"/>
              </a:rPr>
              <a:t> consists of:</a:t>
            </a:r>
          </a:p>
          <a:p>
            <a:pPr>
              <a:buFont typeface="Arial" panose="020B0604020202020204" pitchFamily="34" charset="0"/>
              <a:buChar char="•"/>
            </a:pPr>
            <a:r>
              <a:rPr lang="en-GB" dirty="0">
                <a:solidFill>
                  <a:srgbClr val="333333"/>
                </a:solidFill>
                <a:latin typeface="Calibri" panose="020F0502020204030204" pitchFamily="34" charset="0"/>
                <a:cs typeface="Calibri" panose="020F0502020204030204" pitchFamily="34" charset="0"/>
              </a:rPr>
              <a:t>5 group sessions (2 hours each)</a:t>
            </a:r>
          </a:p>
          <a:p>
            <a:pPr>
              <a:buFont typeface="Arial" panose="020B0604020202020204" pitchFamily="34" charset="0"/>
              <a:buChar char="•"/>
            </a:pPr>
            <a:r>
              <a:rPr lang="en-GB" dirty="0">
                <a:solidFill>
                  <a:srgbClr val="333333"/>
                </a:solidFill>
                <a:latin typeface="Calibri" panose="020F0502020204030204" pitchFamily="34" charset="0"/>
                <a:cs typeface="Calibri" panose="020F0502020204030204" pitchFamily="34" charset="0"/>
              </a:rPr>
              <a:t>3 individual phone conversations (20-30 mins)</a:t>
            </a:r>
          </a:p>
          <a:p>
            <a:r>
              <a:rPr lang="en-GB" dirty="0">
                <a:solidFill>
                  <a:srgbClr val="333333"/>
                </a:solidFill>
                <a:latin typeface="Calibri" panose="020F0502020204030204" pitchFamily="34" charset="0"/>
                <a:cs typeface="Calibri" panose="020F0502020204030204" pitchFamily="34" charset="0"/>
              </a:rPr>
              <a:t>Group Triple P is suitable for parents with concerns about their child’s behaviour or who wish to learn a variety of parenting skills that will promote their child’s development and potential.</a:t>
            </a:r>
            <a:endParaRPr lang="en-GB" b="0" i="0" dirty="0">
              <a:solidFill>
                <a:srgbClr val="333333"/>
              </a:solidFill>
              <a:effectLst/>
              <a:latin typeface="Calibri" panose="020F0502020204030204" pitchFamily="34" charset="0"/>
              <a:cs typeface="Calibri" panose="020F0502020204030204" pitchFamily="34" charset="0"/>
            </a:endParaRPr>
          </a:p>
        </p:txBody>
      </p:sp>
      <p:sp>
        <p:nvSpPr>
          <p:cNvPr id="9" name="Rectangle 8"/>
          <p:cNvSpPr/>
          <p:nvPr/>
        </p:nvSpPr>
        <p:spPr>
          <a:xfrm>
            <a:off x="123452" y="4507066"/>
            <a:ext cx="11310523" cy="1754326"/>
          </a:xfrm>
          <a:prstGeom prst="rect">
            <a:avLst/>
          </a:prstGeom>
        </p:spPr>
        <p:txBody>
          <a:bodyPr wrap="square">
            <a:spAutoFit/>
          </a:bodyPr>
          <a:lstStyle/>
          <a:p>
            <a:r>
              <a:rPr lang="en-GB" b="1" dirty="0">
                <a:solidFill>
                  <a:schemeClr val="accent5"/>
                </a:solidFill>
                <a:latin typeface="Calibri" panose="020F0502020204030204" pitchFamily="34" charset="0"/>
                <a:cs typeface="Calibri" panose="020F0502020204030204" pitchFamily="34" charset="0"/>
              </a:rPr>
              <a:t>Stepping Stones Group </a:t>
            </a:r>
            <a:r>
              <a:rPr lang="en-GB" dirty="0">
                <a:latin typeface="Calibri" panose="020F0502020204030204" pitchFamily="34" charset="0"/>
                <a:cs typeface="Calibri" panose="020F0502020204030204" pitchFamily="34" charset="0"/>
              </a:rPr>
              <a:t>(9 Weeks) </a:t>
            </a:r>
            <a:r>
              <a:rPr lang="en-GB" dirty="0">
                <a:solidFill>
                  <a:srgbClr val="333333"/>
                </a:solidFill>
                <a:latin typeface="Calibri" panose="020F0502020204030204" pitchFamily="34" charset="0"/>
                <a:cs typeface="Calibri" panose="020F0502020204030204" pitchFamily="34" charset="0"/>
              </a:rPr>
              <a:t>consists of:</a:t>
            </a:r>
          </a:p>
          <a:p>
            <a:pPr>
              <a:buFont typeface="Arial" panose="020B0604020202020204" pitchFamily="34" charset="0"/>
              <a:buChar char="•"/>
            </a:pPr>
            <a:r>
              <a:rPr lang="en-GB" dirty="0">
                <a:solidFill>
                  <a:srgbClr val="333333"/>
                </a:solidFill>
                <a:latin typeface="Calibri" panose="020F0502020204030204" pitchFamily="34" charset="0"/>
                <a:cs typeface="Calibri" panose="020F0502020204030204" pitchFamily="34" charset="0"/>
              </a:rPr>
              <a:t>6 group sessions (2.5 hours each)</a:t>
            </a:r>
          </a:p>
          <a:p>
            <a:pPr>
              <a:buFont typeface="Arial" panose="020B0604020202020204" pitchFamily="34" charset="0"/>
              <a:buChar char="•"/>
            </a:pPr>
            <a:r>
              <a:rPr lang="en-GB" dirty="0">
                <a:solidFill>
                  <a:srgbClr val="333333"/>
                </a:solidFill>
                <a:latin typeface="Calibri" panose="020F0502020204030204" pitchFamily="34" charset="0"/>
                <a:cs typeface="Calibri" panose="020F0502020204030204" pitchFamily="34" charset="0"/>
              </a:rPr>
              <a:t>3 individual phone conversations (20-30 mins)</a:t>
            </a:r>
          </a:p>
          <a:p>
            <a:r>
              <a:rPr lang="en-GB" dirty="0">
                <a:solidFill>
                  <a:srgbClr val="333333"/>
                </a:solidFill>
                <a:latin typeface="Calibri" panose="020F0502020204030204" pitchFamily="34" charset="0"/>
                <a:cs typeface="Calibri" panose="020F0502020204030204" pitchFamily="34" charset="0"/>
              </a:rPr>
              <a:t>Group Stepping Stones is suitable for parents/caregivers of children with a range of additional needs (e.g. intellectual disability, autism spectrum disorders, cerebral palsy, waiting on assessment) who wish to learn a variety of parenting skills that will promote their child’s development and potential.</a:t>
            </a:r>
            <a:endParaRPr lang="en-GB" b="0" i="0" dirty="0">
              <a:solidFill>
                <a:srgbClr val="333333"/>
              </a:solidFill>
              <a:effectLst/>
              <a:latin typeface="Calibri" panose="020F0502020204030204" pitchFamily="34" charset="0"/>
              <a:cs typeface="Calibri" panose="020F0502020204030204" pitchFamily="34" charset="0"/>
            </a:endParaRPr>
          </a:p>
        </p:txBody>
      </p:sp>
      <p:sp>
        <p:nvSpPr>
          <p:cNvPr id="7" name="Rectangle 6"/>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389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76AF1E-CF57-CBDC-1605-1DF19870CBDA}"/>
              </a:ext>
            </a:extLst>
          </p:cNvPr>
          <p:cNvSpPr txBox="1"/>
          <p:nvPr/>
        </p:nvSpPr>
        <p:spPr>
          <a:xfrm>
            <a:off x="733425" y="733425"/>
            <a:ext cx="7781925" cy="5078313"/>
          </a:xfrm>
          <a:prstGeom prst="rect">
            <a:avLst/>
          </a:prstGeom>
          <a:noFill/>
        </p:spPr>
        <p:txBody>
          <a:bodyPr wrap="square" rtlCol="0">
            <a:spAutoFit/>
          </a:bodyPr>
          <a:lstStyle/>
          <a:p>
            <a:r>
              <a:rPr lang="en-GB" sz="3600" dirty="0"/>
              <a:t>Aims for this session:</a:t>
            </a:r>
          </a:p>
          <a:p>
            <a:endParaRPr lang="en-GB" sz="3600" dirty="0"/>
          </a:p>
          <a:p>
            <a:r>
              <a:rPr lang="en-GB" sz="3600" dirty="0"/>
              <a:t>Referrals to the Autism Pathway </a:t>
            </a:r>
          </a:p>
          <a:p>
            <a:pPr marL="285750" indent="-285750">
              <a:buFontTx/>
              <a:buChar char="-"/>
            </a:pPr>
            <a:r>
              <a:rPr lang="en-GB" sz="3600" dirty="0"/>
              <a:t>What we look for </a:t>
            </a:r>
          </a:p>
          <a:p>
            <a:pPr marL="285750" indent="-285750">
              <a:buFontTx/>
              <a:buChar char="-"/>
            </a:pPr>
            <a:r>
              <a:rPr lang="en-GB" sz="3600" dirty="0"/>
              <a:t>Referral routes</a:t>
            </a:r>
          </a:p>
          <a:p>
            <a:r>
              <a:rPr lang="en-GB" sz="3600" dirty="0"/>
              <a:t>Autism Pathway Processes</a:t>
            </a:r>
          </a:p>
          <a:p>
            <a:r>
              <a:rPr lang="en-GB" sz="3600" dirty="0"/>
              <a:t>Support whilst waiting for assessment</a:t>
            </a:r>
          </a:p>
          <a:p>
            <a:r>
              <a:rPr lang="en-GB" sz="3600" dirty="0"/>
              <a:t>Post-diagnostic support</a:t>
            </a:r>
          </a:p>
          <a:p>
            <a:r>
              <a:rPr lang="en-GB" sz="3600" dirty="0"/>
              <a:t>Q&amp;A session </a:t>
            </a:r>
          </a:p>
        </p:txBody>
      </p:sp>
    </p:spTree>
    <p:extLst>
      <p:ext uri="{BB962C8B-B14F-4D97-AF65-F5344CB8AC3E}">
        <p14:creationId xmlns:p14="http://schemas.microsoft.com/office/powerpoint/2010/main" val="478488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ncredible Years (@IncredibleYears) / Twitte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625" y="257507"/>
            <a:ext cx="1238250" cy="1238250"/>
          </a:xfrm>
          <a:prstGeom prst="rect">
            <a:avLst/>
          </a:prstGeom>
          <a:noFill/>
          <a:ln>
            <a:noFill/>
          </a:ln>
        </p:spPr>
      </p:pic>
      <p:sp>
        <p:nvSpPr>
          <p:cNvPr id="3" name="Rectangle 2"/>
          <p:cNvSpPr/>
          <p:nvPr/>
        </p:nvSpPr>
        <p:spPr>
          <a:xfrm>
            <a:off x="4492172" y="374900"/>
            <a:ext cx="4572315" cy="1200329"/>
          </a:xfrm>
          <a:prstGeom prst="rect">
            <a:avLst/>
          </a:prstGeom>
        </p:spPr>
        <p:txBody>
          <a:bodyPr wrap="square">
            <a:spAutoFit/>
          </a:bodyPr>
          <a:lstStyle/>
          <a:p>
            <a:r>
              <a:rPr lang="en-GB" b="1" dirty="0">
                <a:solidFill>
                  <a:srgbClr val="FF0000"/>
                </a:solidFill>
              </a:rPr>
              <a:t>The Incredible Years</a:t>
            </a:r>
          </a:p>
          <a:p>
            <a:r>
              <a:rPr lang="en-GB" dirty="0">
                <a:hlinkClick r:id="rId3"/>
              </a:rPr>
              <a:t>CAMHSCPS&amp;ADHDService@lscft.nhs.uk</a:t>
            </a:r>
            <a:r>
              <a:rPr lang="en-GB" dirty="0"/>
              <a:t>  </a:t>
            </a:r>
            <a:r>
              <a:rPr lang="en-GB" u="sng" dirty="0"/>
              <a:t> </a:t>
            </a:r>
            <a:endParaRPr lang="en-GB" dirty="0"/>
          </a:p>
          <a:p>
            <a:r>
              <a:rPr lang="en-GB" dirty="0"/>
              <a:t>Tel: 01524 550 650</a:t>
            </a:r>
          </a:p>
          <a:p>
            <a:endParaRPr lang="en-GB" b="1" dirty="0">
              <a:solidFill>
                <a:srgbClr val="FF0000"/>
              </a:solidFill>
              <a:hlinkClick r:id="rId4"/>
            </a:endParaRPr>
          </a:p>
        </p:txBody>
      </p:sp>
      <p:sp>
        <p:nvSpPr>
          <p:cNvPr id="4" name="Rectangle 3"/>
          <p:cNvSpPr/>
          <p:nvPr/>
        </p:nvSpPr>
        <p:spPr>
          <a:xfrm>
            <a:off x="217335" y="2262637"/>
            <a:ext cx="11367715" cy="2862322"/>
          </a:xfrm>
          <a:prstGeom prst="rect">
            <a:avLst/>
          </a:prstGeom>
        </p:spPr>
        <p:txBody>
          <a:bodyPr wrap="square">
            <a:spAutoFit/>
          </a:bodyPr>
          <a:lstStyle/>
          <a:p>
            <a:r>
              <a:rPr lang="en-GB" b="1" dirty="0">
                <a:solidFill>
                  <a:schemeClr val="accent5"/>
                </a:solidFill>
              </a:rPr>
              <a:t>Referral Criteria: </a:t>
            </a:r>
          </a:p>
          <a:p>
            <a:pPr marL="285750" indent="-285750">
              <a:buFont typeface="Arial" panose="020B0604020202020204" pitchFamily="34" charset="0"/>
              <a:buChar char="•"/>
            </a:pPr>
            <a:r>
              <a:rPr lang="en-GB" dirty="0"/>
              <a:t>Parent/carers of Children and young people aged 2-10</a:t>
            </a:r>
          </a:p>
          <a:p>
            <a:pPr marL="285750" indent="-285750">
              <a:buFont typeface="Arial" panose="020B0604020202020204" pitchFamily="34" charset="0"/>
              <a:buChar char="•"/>
            </a:pPr>
            <a:r>
              <a:rPr lang="en-GB" dirty="0"/>
              <a:t>Be registered at a GP practice in the Morecambe Bay area</a:t>
            </a:r>
          </a:p>
          <a:p>
            <a:pPr marL="285750" indent="-285750">
              <a:buFont typeface="Arial" panose="020B0604020202020204" pitchFamily="34" charset="0"/>
              <a:buChar char="•"/>
            </a:pPr>
            <a:r>
              <a:rPr lang="en-GB" dirty="0"/>
              <a:t>Referral by form from professional working with the family or parent/carer self referral via phone call. </a:t>
            </a:r>
          </a:p>
          <a:p>
            <a:pPr marL="285750" indent="-285750">
              <a:buFont typeface="Arial" panose="020B0604020202020204" pitchFamily="34" charset="0"/>
              <a:buChar char="•"/>
            </a:pPr>
            <a:r>
              <a:rPr lang="en-GB" dirty="0"/>
              <a:t>Need support for Behaviours that challenge, The Incredible Years is an evidenced based programme which helps parents manage behaviour which challenges, including conditions such as ADHD. Often, these behaviours impact on the whole family, leaving everyone, including the child, feeling negatively about themselves. This course will improve your relationship with your child and increase yours, and your child’s, confidence.</a:t>
            </a:r>
          </a:p>
          <a:p>
            <a:r>
              <a:rPr lang="en-GB" b="1" dirty="0">
                <a:solidFill>
                  <a:schemeClr val="accent5"/>
                </a:solidFill>
              </a:rPr>
              <a:t>Support Offer:</a:t>
            </a:r>
            <a:endParaRPr lang="en-GB" dirty="0"/>
          </a:p>
          <a:p>
            <a:pPr marL="285750" indent="-285750">
              <a:buFont typeface="Arial" panose="020B0604020202020204" pitchFamily="34" charset="0"/>
              <a:buChar char="•"/>
            </a:pPr>
            <a:r>
              <a:rPr lang="en-GB" dirty="0"/>
              <a:t>Group delivery in person over 15 weeks term time only</a:t>
            </a:r>
          </a:p>
        </p:txBody>
      </p:sp>
      <p:pic>
        <p:nvPicPr>
          <p:cNvPr id="5" name="Picture 2"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147" y="374900"/>
            <a:ext cx="1542554" cy="100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871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DH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46" y="322372"/>
            <a:ext cx="340995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static.wixstatic.com/media/f7d8da_dad6ceccbaa64b2eb7123c2b8e57d76e~mv2.jpg/v1/fill/w_600,h_337,al_c,q_80,usm_0.66_1.00_0.01,enc_auto/f7d8da_dad6ceccbaa64b2eb7123c2b8e57d76e~m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33" y="4032375"/>
            <a:ext cx="4448230" cy="24984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0946" y="2433962"/>
            <a:ext cx="11526741" cy="1200329"/>
          </a:xfrm>
          <a:prstGeom prst="rect">
            <a:avLst/>
          </a:prstGeom>
        </p:spPr>
        <p:txBody>
          <a:bodyPr wrap="square">
            <a:spAutoFit/>
          </a:bodyPr>
          <a:lstStyle/>
          <a:p>
            <a:r>
              <a:rPr lang="en-GB" dirty="0"/>
              <a:t>Online and 1:1 consultancy with parents to provide information, guidance, and Support. Our whole family approach is tailored to meet each family’s individually identified difficulties and needs. Advocacy and emotional support is often provided for school issues, case meetings, and clinic appointments. Parenting Programme is designed to meet the needs of parents of children who are diagnosed or in assessment for ADHD</a:t>
            </a:r>
          </a:p>
        </p:txBody>
      </p:sp>
      <p:sp>
        <p:nvSpPr>
          <p:cNvPr id="3" name="TextBox 2"/>
          <p:cNvSpPr txBox="1"/>
          <p:nvPr/>
        </p:nvSpPr>
        <p:spPr>
          <a:xfrm>
            <a:off x="4126725" y="408007"/>
            <a:ext cx="4484535" cy="1200329"/>
          </a:xfrm>
          <a:prstGeom prst="rect">
            <a:avLst/>
          </a:prstGeom>
          <a:noFill/>
        </p:spPr>
        <p:txBody>
          <a:bodyPr wrap="square" rtlCol="0">
            <a:spAutoFit/>
          </a:bodyPr>
          <a:lstStyle/>
          <a:p>
            <a:r>
              <a:rPr lang="en-GB" b="1" dirty="0">
                <a:solidFill>
                  <a:srgbClr val="FF0000"/>
                </a:solidFill>
              </a:rPr>
              <a:t>ADHD Support Service</a:t>
            </a:r>
            <a:endParaRPr lang="en-GB" b="1" dirty="0">
              <a:solidFill>
                <a:srgbClr val="FF0000"/>
              </a:solidFill>
              <a:hlinkClick r:id="rId4"/>
            </a:endParaRPr>
          </a:p>
          <a:p>
            <a:r>
              <a:rPr lang="en-GB" dirty="0">
                <a:hlinkClick r:id="rId4"/>
              </a:rPr>
              <a:t>www.adhdnorthwest.org.uk</a:t>
            </a:r>
            <a:r>
              <a:rPr lang="en-GB" dirty="0"/>
              <a:t> </a:t>
            </a:r>
          </a:p>
          <a:p>
            <a:r>
              <a:rPr lang="en-GB" dirty="0"/>
              <a:t>01254 886 886 reception@adhdnorthwest.org.uk</a:t>
            </a:r>
          </a:p>
        </p:txBody>
      </p:sp>
    </p:spTree>
    <p:extLst>
      <p:ext uri="{BB962C8B-B14F-4D97-AF65-F5344CB8AC3E}">
        <p14:creationId xmlns:p14="http://schemas.microsoft.com/office/powerpoint/2010/main" val="339155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DF0DFB-CE83-52D1-AC0E-9117FE91394E}"/>
              </a:ext>
            </a:extLst>
          </p:cNvPr>
          <p:cNvSpPr txBox="1"/>
          <p:nvPr/>
        </p:nvSpPr>
        <p:spPr>
          <a:xfrm>
            <a:off x="1426464" y="1690062"/>
            <a:ext cx="7340346" cy="2800767"/>
          </a:xfrm>
          <a:prstGeom prst="rect">
            <a:avLst/>
          </a:prstGeom>
          <a:noFill/>
        </p:spPr>
        <p:txBody>
          <a:bodyPr wrap="square">
            <a:spAutoFit/>
          </a:bodyPr>
          <a:lstStyle/>
          <a:p>
            <a:pPr algn="ctr"/>
            <a:r>
              <a:rPr lang="en-GB" sz="4400" b="1" dirty="0"/>
              <a:t>Support to understand access to Education, Health and Social care services including  EHCP processes   </a:t>
            </a:r>
          </a:p>
        </p:txBody>
      </p:sp>
    </p:spTree>
    <p:extLst>
      <p:ext uri="{BB962C8B-B14F-4D97-AF65-F5344CB8AC3E}">
        <p14:creationId xmlns:p14="http://schemas.microsoft.com/office/powerpoint/2010/main" val="2167088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874" y="169143"/>
            <a:ext cx="2503888" cy="1138902"/>
          </a:xfrm>
          <a:prstGeom prst="rect">
            <a:avLst/>
          </a:prstGeom>
        </p:spPr>
      </p:pic>
      <p:sp>
        <p:nvSpPr>
          <p:cNvPr id="3" name="Rectangle 2"/>
          <p:cNvSpPr/>
          <p:nvPr/>
        </p:nvSpPr>
        <p:spPr>
          <a:xfrm>
            <a:off x="3103659" y="107716"/>
            <a:ext cx="6096000" cy="1200329"/>
          </a:xfrm>
          <a:prstGeom prst="rect">
            <a:avLst/>
          </a:prstGeom>
        </p:spPr>
        <p:txBody>
          <a:bodyPr>
            <a:spAutoFit/>
          </a:bodyPr>
          <a:lstStyle/>
          <a:p>
            <a:r>
              <a:rPr lang="en-GB" b="1" dirty="0">
                <a:solidFill>
                  <a:srgbClr val="FF0000"/>
                </a:solidFill>
              </a:rPr>
              <a:t>Lancashire SENDIAS</a:t>
            </a:r>
          </a:p>
          <a:p>
            <a:r>
              <a:rPr lang="en-GB" dirty="0">
                <a:hlinkClick r:id="rId3"/>
              </a:rPr>
              <a:t>www.lancssendias.org.uk</a:t>
            </a:r>
            <a:r>
              <a:rPr lang="en-GB" dirty="0"/>
              <a:t> </a:t>
            </a:r>
          </a:p>
          <a:p>
            <a:r>
              <a:rPr lang="en-GB" dirty="0"/>
              <a:t>0300 123 6706 (Mon-Fri 9am-5pm)</a:t>
            </a:r>
          </a:p>
          <a:p>
            <a:r>
              <a:rPr lang="en-GB" dirty="0">
                <a:solidFill>
                  <a:srgbClr val="FF0000"/>
                </a:solidFill>
                <a:hlinkClick r:id="rId4"/>
              </a:rPr>
              <a:t>Information.lineteam@lancashire.gov.uk</a:t>
            </a:r>
            <a:r>
              <a:rPr lang="en-GB" dirty="0">
                <a:solidFill>
                  <a:srgbClr val="FF0000"/>
                </a:solidFill>
              </a:rPr>
              <a:t> </a:t>
            </a:r>
          </a:p>
        </p:txBody>
      </p:sp>
      <p:sp>
        <p:nvSpPr>
          <p:cNvPr id="4" name="Rectangle 3"/>
          <p:cNvSpPr/>
          <p:nvPr/>
        </p:nvSpPr>
        <p:spPr>
          <a:xfrm>
            <a:off x="169627" y="1388650"/>
            <a:ext cx="11797085" cy="5355312"/>
          </a:xfrm>
          <a:prstGeom prst="rect">
            <a:avLst/>
          </a:prstGeom>
        </p:spPr>
        <p:txBody>
          <a:bodyPr wrap="square">
            <a:spAutoFit/>
          </a:bodyPr>
          <a:lstStyle/>
          <a:p>
            <a:r>
              <a:rPr lang="en-GB" dirty="0">
                <a:solidFill>
                  <a:srgbClr val="212529"/>
                </a:solidFill>
              </a:rPr>
              <a:t>Provide a service for children and young people with special educational needs and disabilities, aged up to 25, and their parents or carers.  We give support around SEND issues at every stage of a child’s education, including into further education and adulthood. The service offers: signposting, printed and online information, email / phone information and advice, face to face support</a:t>
            </a:r>
          </a:p>
          <a:p>
            <a:r>
              <a:rPr lang="en-GB" b="1" dirty="0"/>
              <a:t>We will:</a:t>
            </a:r>
          </a:p>
          <a:p>
            <a:pPr marL="285750" indent="-285750">
              <a:buFont typeface="Arial" panose="020B0604020202020204" pitchFamily="34" charset="0"/>
              <a:buChar char="•"/>
            </a:pPr>
            <a:r>
              <a:rPr lang="en-GB" dirty="0"/>
              <a:t>aim to respond to your enquiry within two working days (depending on capacity)</a:t>
            </a:r>
          </a:p>
          <a:p>
            <a:pPr marL="285750" indent="-285750">
              <a:buFont typeface="Arial" panose="020B0604020202020204" pitchFamily="34" charset="0"/>
              <a:buChar char="•"/>
            </a:pPr>
            <a:r>
              <a:rPr lang="en-GB" dirty="0"/>
              <a:t>help you to express your views and resolve issues</a:t>
            </a:r>
          </a:p>
          <a:p>
            <a:pPr marL="285750" indent="-285750">
              <a:buFont typeface="Arial" panose="020B0604020202020204" pitchFamily="34" charset="0"/>
              <a:buChar char="•"/>
            </a:pPr>
            <a:r>
              <a:rPr lang="en-GB" dirty="0"/>
              <a:t>assist with paperwork relating to EHCP’s where needed</a:t>
            </a:r>
          </a:p>
          <a:p>
            <a:pPr marL="285750" indent="-285750">
              <a:buFont typeface="Arial" panose="020B0604020202020204" pitchFamily="34" charset="0"/>
              <a:buChar char="•"/>
            </a:pPr>
            <a:r>
              <a:rPr lang="en-GB" dirty="0"/>
              <a:t>maintain information provided on a secure and confidential database</a:t>
            </a:r>
          </a:p>
          <a:p>
            <a:pPr marL="285750" indent="-285750">
              <a:buFont typeface="Arial" panose="020B0604020202020204" pitchFamily="34" charset="0"/>
              <a:buChar char="•"/>
            </a:pPr>
            <a:r>
              <a:rPr lang="en-GB" dirty="0"/>
              <a:t>provide telephone advice and information</a:t>
            </a:r>
          </a:p>
          <a:p>
            <a:pPr marL="285750" indent="-285750">
              <a:buFont typeface="Arial" panose="020B0604020202020204" pitchFamily="34" charset="0"/>
              <a:buChar char="•"/>
            </a:pPr>
            <a:r>
              <a:rPr lang="en-GB" dirty="0"/>
              <a:t>meet with you, if required</a:t>
            </a:r>
          </a:p>
          <a:p>
            <a:pPr marL="285750" indent="-285750">
              <a:buFont typeface="Arial" panose="020B0604020202020204" pitchFamily="34" charset="0"/>
              <a:buChar char="•"/>
            </a:pPr>
            <a:r>
              <a:rPr lang="en-GB" dirty="0"/>
              <a:t>attend meetings with you, if needed</a:t>
            </a:r>
          </a:p>
          <a:p>
            <a:pPr marL="285750" indent="-285750">
              <a:buFont typeface="Arial" panose="020B0604020202020204" pitchFamily="34" charset="0"/>
              <a:buChar char="•"/>
            </a:pPr>
            <a:r>
              <a:rPr lang="en-GB" dirty="0"/>
              <a:t>maintain confidentiality, in accordance with local safeguarding procedures</a:t>
            </a:r>
          </a:p>
          <a:p>
            <a:r>
              <a:rPr lang="en-GB" b="1" dirty="0"/>
              <a:t>We will not:</a:t>
            </a:r>
          </a:p>
          <a:p>
            <a:pPr marL="285750" indent="-285750">
              <a:buFont typeface="Arial" panose="020B0604020202020204" pitchFamily="34" charset="0"/>
              <a:buChar char="•"/>
            </a:pPr>
            <a:r>
              <a:rPr lang="en-GB" dirty="0"/>
              <a:t>contact other people on your behalf without your prior consent</a:t>
            </a:r>
          </a:p>
          <a:p>
            <a:pPr marL="285750" indent="-285750">
              <a:buFont typeface="Arial" panose="020B0604020202020204" pitchFamily="34" charset="0"/>
              <a:buChar char="•"/>
            </a:pPr>
            <a:r>
              <a:rPr lang="en-GB" dirty="0"/>
              <a:t>pass your information on to other organisations without your agreement</a:t>
            </a:r>
          </a:p>
          <a:p>
            <a:pPr marL="285750" indent="-285750">
              <a:buFont typeface="Arial" panose="020B0604020202020204" pitchFamily="34" charset="0"/>
              <a:buChar char="•"/>
            </a:pPr>
            <a:r>
              <a:rPr lang="en-GB" dirty="0"/>
              <a:t>make decisions on your behalf</a:t>
            </a:r>
          </a:p>
          <a:p>
            <a:pPr marL="285750" indent="-285750">
              <a:buFont typeface="Arial" panose="020B0604020202020204" pitchFamily="34" charset="0"/>
              <a:buChar char="•"/>
            </a:pPr>
            <a:r>
              <a:rPr lang="en-GB" dirty="0"/>
              <a:t>attend meetings or provide reports in your absence</a:t>
            </a:r>
          </a:p>
          <a:p>
            <a:pPr marL="285750" indent="-285750">
              <a:buFont typeface="Arial" panose="020B0604020202020204" pitchFamily="34" charset="0"/>
              <a:buChar char="•"/>
            </a:pPr>
            <a:r>
              <a:rPr lang="en-GB" dirty="0"/>
              <a:t>provide transport to/from meetings (except in exceptional circumstances)</a:t>
            </a:r>
          </a:p>
        </p:txBody>
      </p:sp>
      <p:sp>
        <p:nvSpPr>
          <p:cNvPr id="6" name="Rectangle 5"/>
          <p:cNvSpPr/>
          <p:nvPr/>
        </p:nvSpPr>
        <p:spPr>
          <a:xfrm>
            <a:off x="9940455" y="5026549"/>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DE2B8D1-C6B0-B542-2616-1CB2ED8C7C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9866" y="3429000"/>
            <a:ext cx="1596013" cy="1984232"/>
          </a:xfrm>
          <a:prstGeom prst="rect">
            <a:avLst/>
          </a:prstGeom>
        </p:spPr>
      </p:pic>
    </p:spTree>
    <p:extLst>
      <p:ext uri="{BB962C8B-B14F-4D97-AF65-F5344CB8AC3E}">
        <p14:creationId xmlns:p14="http://schemas.microsoft.com/office/powerpoint/2010/main" val="199230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DF6D04-7E30-CC29-DAA3-655167D5903E}"/>
              </a:ext>
            </a:extLst>
          </p:cNvPr>
          <p:cNvSpPr txBox="1"/>
          <p:nvPr/>
        </p:nvSpPr>
        <p:spPr>
          <a:xfrm>
            <a:off x="2791206" y="746879"/>
            <a:ext cx="3776791" cy="646331"/>
          </a:xfrm>
          <a:prstGeom prst="rect">
            <a:avLst/>
          </a:prstGeom>
          <a:noFill/>
        </p:spPr>
        <p:txBody>
          <a:bodyPr wrap="square" rtlCol="0">
            <a:spAutoFit/>
          </a:bodyPr>
          <a:lstStyle/>
          <a:p>
            <a:r>
              <a:rPr lang="en-GB" dirty="0"/>
              <a:t>Lancashire Parent Carer Forum</a:t>
            </a:r>
          </a:p>
          <a:p>
            <a:r>
              <a:rPr lang="en-GB" dirty="0"/>
              <a:t>lancashireparentcarerforum.org.uk </a:t>
            </a:r>
          </a:p>
        </p:txBody>
      </p:sp>
      <p:pic>
        <p:nvPicPr>
          <p:cNvPr id="3" name="Picture 2" descr="A qr code on a white background&#10;&#10;AI-generated content may be incorrect.">
            <a:extLst>
              <a:ext uri="{FF2B5EF4-FFF2-40B4-BE49-F238E27FC236}">
                <a16:creationId xmlns:a16="http://schemas.microsoft.com/office/drawing/2014/main" id="{E2CEB971-F03F-CFE4-B40A-CB8426129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013" y="347472"/>
            <a:ext cx="1317625" cy="1708785"/>
          </a:xfrm>
          <a:prstGeom prst="rect">
            <a:avLst/>
          </a:prstGeom>
        </p:spPr>
      </p:pic>
      <p:pic>
        <p:nvPicPr>
          <p:cNvPr id="4" name="Picture 3">
            <a:extLst>
              <a:ext uri="{FF2B5EF4-FFF2-40B4-BE49-F238E27FC236}">
                <a16:creationId xmlns:a16="http://schemas.microsoft.com/office/drawing/2014/main" id="{1D407004-14DE-96E1-AF9F-492FEA5D8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0971" y="347472"/>
            <a:ext cx="1317625" cy="1708785"/>
          </a:xfrm>
          <a:prstGeom prst="rect">
            <a:avLst/>
          </a:prstGeom>
        </p:spPr>
      </p:pic>
      <p:sp>
        <p:nvSpPr>
          <p:cNvPr id="6" name="TextBox 5">
            <a:extLst>
              <a:ext uri="{FF2B5EF4-FFF2-40B4-BE49-F238E27FC236}">
                <a16:creationId xmlns:a16="http://schemas.microsoft.com/office/drawing/2014/main" id="{6920906B-4A41-49D0-E506-FA6F329031B5}"/>
              </a:ext>
            </a:extLst>
          </p:cNvPr>
          <p:cNvSpPr txBox="1"/>
          <p:nvPr/>
        </p:nvSpPr>
        <p:spPr>
          <a:xfrm>
            <a:off x="262128" y="2187906"/>
            <a:ext cx="11667744" cy="4524315"/>
          </a:xfrm>
          <a:prstGeom prst="rect">
            <a:avLst/>
          </a:prstGeom>
          <a:noFill/>
        </p:spPr>
        <p:txBody>
          <a:bodyPr wrap="square">
            <a:spAutoFit/>
          </a:bodyPr>
          <a:lstStyle/>
          <a:p>
            <a:pPr fontAlgn="base"/>
            <a:r>
              <a:rPr lang="en-GB" dirty="0"/>
              <a:t>This is open to all parent carers of a child or young adult who is living with additional needs and/or disabilities, whether diagnosed or not from 0-25 years and who live in or receive services from the county of Lancashire.</a:t>
            </a:r>
          </a:p>
          <a:p>
            <a:pPr fontAlgn="base"/>
            <a:r>
              <a:rPr lang="en-GB" dirty="0"/>
              <a:t> </a:t>
            </a:r>
          </a:p>
          <a:p>
            <a:pPr fontAlgn="base"/>
            <a:r>
              <a:rPr lang="en-GB" dirty="0"/>
              <a:t>Being a member of a Parent Carer Forum involves getting involved in the work of the forum, sharing your experiences, and helping to improve services for children and young people with special educational needs and/or disabilities (SEND). It's about collaborating with local authorities and other organisations to ensure services are effective and meet the needs of families.</a:t>
            </a:r>
          </a:p>
          <a:p>
            <a:pPr algn="l">
              <a:buNone/>
            </a:pPr>
            <a:endParaRPr lang="en-GB" dirty="0">
              <a:solidFill>
                <a:srgbClr val="080809"/>
              </a:solidFill>
              <a:latin typeface="Arial" panose="020B0604020202020204" pitchFamily="34" charset="0"/>
              <a:cs typeface="Arial" panose="020B0604020202020204" pitchFamily="34" charset="0"/>
            </a:endParaRPr>
          </a:p>
          <a:p>
            <a:pPr algn="l">
              <a:buNone/>
            </a:pPr>
            <a:r>
              <a:rPr lang="en-GB" b="0" i="0" dirty="0">
                <a:solidFill>
                  <a:srgbClr val="080809"/>
                </a:solidFill>
                <a:effectLst/>
                <a:latin typeface="Arial" panose="020B0604020202020204" pitchFamily="34" charset="0"/>
                <a:cs typeface="Arial" panose="020B0604020202020204" pitchFamily="34" charset="0"/>
              </a:rPr>
              <a:t>Next round of Webinar series of Lets Talk Events from Lancashire Parent Carer Forum and Lancashire SEND partnership Lancashire Parent Carer Forum Events - 6 Upcoming Activities and Tickets | Eventbrite </a:t>
            </a:r>
            <a:r>
              <a:rPr lang="en-GB" b="1" i="0" u="none" strike="noStrike" dirty="0">
                <a:solidFill>
                  <a:srgbClr val="0064D1"/>
                </a:solidFill>
                <a:effectLst/>
                <a:latin typeface="Arial" panose="020B0604020202020204" pitchFamily="34" charset="0"/>
                <a:cs typeface="Arial" panose="020B0604020202020204" pitchFamily="34" charset="0"/>
                <a:hlinkClick r:id="rId4"/>
              </a:rPr>
              <a:t>https://www.eventbrite.co.uk/.../</a:t>
            </a:r>
            <a:r>
              <a:rPr lang="en-GB" b="1" i="0" u="none" strike="noStrike" dirty="0" err="1">
                <a:solidFill>
                  <a:srgbClr val="0064D1"/>
                </a:solidFill>
                <a:effectLst/>
                <a:latin typeface="Arial" panose="020B0604020202020204" pitchFamily="34" charset="0"/>
                <a:cs typeface="Arial" panose="020B0604020202020204" pitchFamily="34" charset="0"/>
                <a:hlinkClick r:id="rId4"/>
              </a:rPr>
              <a:t>lancashire</a:t>
            </a:r>
            <a:r>
              <a:rPr lang="en-GB" b="1" i="0" u="none" strike="noStrike" dirty="0">
                <a:solidFill>
                  <a:srgbClr val="0064D1"/>
                </a:solidFill>
                <a:effectLst/>
                <a:latin typeface="Arial" panose="020B0604020202020204" pitchFamily="34" charset="0"/>
                <a:cs typeface="Arial" panose="020B0604020202020204" pitchFamily="34" charset="0"/>
                <a:hlinkClick r:id="rId4"/>
              </a:rPr>
              <a:t>-parent-carer</a:t>
            </a:r>
            <a:r>
              <a:rPr lang="en-GB" b="0" i="0" dirty="0">
                <a:solidFill>
                  <a:srgbClr val="080809"/>
                </a:solidFill>
                <a:effectLst/>
                <a:latin typeface="Arial" panose="020B0604020202020204" pitchFamily="34" charset="0"/>
                <a:cs typeface="Arial" panose="020B0604020202020204" pitchFamily="34" charset="0"/>
              </a:rPr>
              <a:t>...</a:t>
            </a:r>
          </a:p>
          <a:p>
            <a:pPr algn="l">
              <a:buNone/>
            </a:pPr>
            <a:endParaRPr lang="en-GB" b="1" i="0" dirty="0">
              <a:solidFill>
                <a:srgbClr val="080809"/>
              </a:solidFill>
              <a:effectLst/>
              <a:latin typeface="Arial" panose="020B0604020202020204" pitchFamily="34" charset="0"/>
              <a:cs typeface="Arial" panose="020B0604020202020204" pitchFamily="34" charset="0"/>
            </a:endParaRPr>
          </a:p>
          <a:p>
            <a:pPr algn="l">
              <a:buNone/>
            </a:pPr>
            <a:r>
              <a:rPr lang="en-GB" b="1" i="0" dirty="0">
                <a:solidFill>
                  <a:srgbClr val="080809"/>
                </a:solidFill>
                <a:effectLst/>
                <a:latin typeface="Arial" panose="020B0604020202020204" pitchFamily="34" charset="0"/>
                <a:cs typeface="Arial" panose="020B0604020202020204" pitchFamily="34" charset="0"/>
              </a:rPr>
              <a:t>Transitions and Preparation for Adulthood </a:t>
            </a:r>
            <a:r>
              <a:rPr lang="en-GB" b="0" i="0" dirty="0">
                <a:solidFill>
                  <a:srgbClr val="080809"/>
                </a:solidFill>
                <a:effectLst/>
                <a:latin typeface="Arial" panose="020B0604020202020204" pitchFamily="34" charset="0"/>
                <a:cs typeface="Arial" panose="020B0604020202020204" pitchFamily="34" charset="0"/>
              </a:rPr>
              <a:t>– Presentations from Social Care and Health</a:t>
            </a:r>
          </a:p>
          <a:p>
            <a:pPr algn="l">
              <a:buNone/>
            </a:pPr>
            <a:r>
              <a:rPr lang="en-GB" b="0" i="0" dirty="0">
                <a:solidFill>
                  <a:srgbClr val="080809"/>
                </a:solidFill>
                <a:effectLst/>
                <a:latin typeface="Arial" panose="020B0604020202020204" pitchFamily="34" charset="0"/>
                <a:cs typeface="Arial" panose="020B0604020202020204" pitchFamily="34" charset="0"/>
              </a:rPr>
              <a:t>Tues 11th Nov 7pm, Weds 12th Nov 10am, Fri 14th Nov</a:t>
            </a:r>
          </a:p>
          <a:p>
            <a:pPr algn="l">
              <a:buNone/>
            </a:pPr>
            <a:r>
              <a:rPr lang="en-GB" b="1" i="0" dirty="0">
                <a:solidFill>
                  <a:srgbClr val="080809"/>
                </a:solidFill>
                <a:effectLst/>
                <a:latin typeface="Arial" panose="020B0604020202020204" pitchFamily="34" charset="0"/>
                <a:cs typeface="Arial" panose="020B0604020202020204" pitchFamily="34" charset="0"/>
              </a:rPr>
              <a:t>Supported Internships </a:t>
            </a:r>
            <a:r>
              <a:rPr lang="en-GB" b="0" i="0" dirty="0">
                <a:solidFill>
                  <a:srgbClr val="080809"/>
                </a:solidFill>
                <a:effectLst/>
                <a:latin typeface="Arial" panose="020B0604020202020204" pitchFamily="34" charset="0"/>
                <a:cs typeface="Arial" panose="020B0604020202020204" pitchFamily="34" charset="0"/>
              </a:rPr>
              <a:t>– Presentation from SEND Employment Officer</a:t>
            </a:r>
          </a:p>
          <a:p>
            <a:pPr algn="l">
              <a:buNone/>
            </a:pPr>
            <a:r>
              <a:rPr lang="en-GB" b="0" i="0" dirty="0">
                <a:solidFill>
                  <a:srgbClr val="080809"/>
                </a:solidFill>
                <a:effectLst/>
                <a:latin typeface="Arial" panose="020B0604020202020204" pitchFamily="34" charset="0"/>
                <a:cs typeface="Arial" panose="020B0604020202020204" pitchFamily="34" charset="0"/>
              </a:rPr>
              <a:t>Mon 24th Nov 11am, Tues 25th Nov 7pm, Thurs 27th Nov 1.30pm</a:t>
            </a:r>
          </a:p>
        </p:txBody>
      </p:sp>
      <p:pic>
        <p:nvPicPr>
          <p:cNvPr id="8" name="Picture 7">
            <a:extLst>
              <a:ext uri="{FF2B5EF4-FFF2-40B4-BE49-F238E27FC236}">
                <a16:creationId xmlns:a16="http://schemas.microsoft.com/office/drawing/2014/main" id="{9FEB07E4-B305-5374-6B98-6B35E690B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07" y="411289"/>
            <a:ext cx="1733550" cy="1581150"/>
          </a:xfrm>
          <a:prstGeom prst="rect">
            <a:avLst/>
          </a:prstGeom>
        </p:spPr>
      </p:pic>
    </p:spTree>
    <p:extLst>
      <p:ext uri="{BB962C8B-B14F-4D97-AF65-F5344CB8AC3E}">
        <p14:creationId xmlns:p14="http://schemas.microsoft.com/office/powerpoint/2010/main" val="3529138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984-A412-3FB8-0BAF-3B562F13AB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3C3F38-0396-ADD0-C689-F621AE02F2BA}"/>
              </a:ext>
            </a:extLst>
          </p:cNvPr>
          <p:cNvSpPr txBox="1"/>
          <p:nvPr/>
        </p:nvSpPr>
        <p:spPr>
          <a:xfrm>
            <a:off x="2350008" y="2039112"/>
            <a:ext cx="6464808" cy="2123658"/>
          </a:xfrm>
          <a:prstGeom prst="rect">
            <a:avLst/>
          </a:prstGeom>
          <a:noFill/>
        </p:spPr>
        <p:txBody>
          <a:bodyPr wrap="square" rtlCol="0">
            <a:spAutoFit/>
          </a:bodyPr>
          <a:lstStyle/>
          <a:p>
            <a:pPr algn="ctr"/>
            <a:r>
              <a:rPr lang="en-GB" sz="6600" b="1" dirty="0"/>
              <a:t>Parent Peer Support </a:t>
            </a:r>
          </a:p>
        </p:txBody>
      </p:sp>
    </p:spTree>
    <p:extLst>
      <p:ext uri="{BB962C8B-B14F-4D97-AF65-F5344CB8AC3E}">
        <p14:creationId xmlns:p14="http://schemas.microsoft.com/office/powerpoint/2010/main" val="36516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7E4DC-B413-905F-B7F6-0A2661403082}"/>
            </a:ext>
          </a:extLst>
        </p:cNvPr>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3CDF5024-CF68-4E7A-EF01-5F0776BE64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04" y="25488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05F5B7-48EB-D8D7-2639-501530C37DE5}"/>
              </a:ext>
            </a:extLst>
          </p:cNvPr>
          <p:cNvSpPr txBox="1"/>
          <p:nvPr/>
        </p:nvSpPr>
        <p:spPr>
          <a:xfrm>
            <a:off x="326005" y="1441921"/>
            <a:ext cx="7052570" cy="2862322"/>
          </a:xfrm>
          <a:prstGeom prst="rect">
            <a:avLst/>
          </a:prstGeom>
          <a:noFill/>
        </p:spPr>
        <p:txBody>
          <a:bodyPr wrap="square" rtlCol="0">
            <a:spAutoFit/>
          </a:bodyPr>
          <a:lstStyle/>
          <a:p>
            <a:endParaRPr lang="en-GB" dirty="0"/>
          </a:p>
          <a:p>
            <a:r>
              <a:rPr lang="en-GB" b="1" dirty="0"/>
              <a:t>Support whilst waiting </a:t>
            </a:r>
          </a:p>
          <a:p>
            <a:endParaRPr lang="en-GB" b="1" dirty="0"/>
          </a:p>
          <a:p>
            <a:r>
              <a:rPr lang="en-GB" b="1" dirty="0"/>
              <a:t>Autism Pathway Navigator</a:t>
            </a:r>
          </a:p>
          <a:p>
            <a:r>
              <a:rPr lang="en-GB" dirty="0"/>
              <a:t>Employed as lived experience staff member to provide support and signposting to parent carers and referrers whilst they wait for assessment. 01524 550331 </a:t>
            </a:r>
            <a:r>
              <a:rPr lang="en-GB" dirty="0">
                <a:hlinkClick r:id="rId3"/>
              </a:rPr>
              <a:t>LMChildAutism@lscft.nhs.uk</a:t>
            </a:r>
            <a:r>
              <a:rPr lang="en-GB" dirty="0"/>
              <a:t> </a:t>
            </a:r>
          </a:p>
          <a:p>
            <a:endParaRPr lang="en-GB" dirty="0"/>
          </a:p>
          <a:p>
            <a:endParaRPr lang="en-GB" dirty="0"/>
          </a:p>
          <a:p>
            <a:endParaRPr lang="en-GB" dirty="0"/>
          </a:p>
        </p:txBody>
      </p:sp>
      <p:pic>
        <p:nvPicPr>
          <p:cNvPr id="5124" name="Picture 4" descr="Signposting to other services - SENDiass4BCP">
            <a:extLst>
              <a:ext uri="{FF2B5EF4-FFF2-40B4-BE49-F238E27FC236}">
                <a16:creationId xmlns:a16="http://schemas.microsoft.com/office/drawing/2014/main" id="{2CC7C635-D22E-360B-59D6-E5F345F3B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894" y="1655236"/>
            <a:ext cx="3814312" cy="28307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230659-6B69-B1E7-750B-9A76537726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004" y="3579219"/>
            <a:ext cx="2023751" cy="2862322"/>
          </a:xfrm>
          <a:prstGeom prst="rect">
            <a:avLst/>
          </a:prstGeom>
        </p:spPr>
      </p:pic>
      <p:pic>
        <p:nvPicPr>
          <p:cNvPr id="5" name="Picture 4">
            <a:extLst>
              <a:ext uri="{FF2B5EF4-FFF2-40B4-BE49-F238E27FC236}">
                <a16:creationId xmlns:a16="http://schemas.microsoft.com/office/drawing/2014/main" id="{8CC472CB-4BD7-D188-4A14-631C4CA4F48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54092" y="3593453"/>
            <a:ext cx="2023751" cy="2833853"/>
          </a:xfrm>
          <a:prstGeom prst="rect">
            <a:avLst/>
          </a:prstGeom>
        </p:spPr>
      </p:pic>
      <p:pic>
        <p:nvPicPr>
          <p:cNvPr id="6" name="Picture 5">
            <a:extLst>
              <a:ext uri="{FF2B5EF4-FFF2-40B4-BE49-F238E27FC236}">
                <a16:creationId xmlns:a16="http://schemas.microsoft.com/office/drawing/2014/main" id="{73A3F780-B3EF-B6DA-F025-8DEB3E4AD7A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80261" y="3593453"/>
            <a:ext cx="1992181" cy="2833853"/>
          </a:xfrm>
          <a:prstGeom prst="rect">
            <a:avLst/>
          </a:prstGeom>
        </p:spPr>
      </p:pic>
    </p:spTree>
    <p:extLst>
      <p:ext uri="{BB962C8B-B14F-4D97-AF65-F5344CB8AC3E}">
        <p14:creationId xmlns:p14="http://schemas.microsoft.com/office/powerpoint/2010/main" val="3863734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02023" y="5051563"/>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4667" b="34840"/>
          <a:stretch/>
        </p:blipFill>
        <p:spPr>
          <a:xfrm>
            <a:off x="135877" y="428824"/>
            <a:ext cx="1836048" cy="995309"/>
          </a:xfrm>
          <a:prstGeom prst="rect">
            <a:avLst/>
          </a:prstGeom>
        </p:spPr>
      </p:pic>
      <p:pic>
        <p:nvPicPr>
          <p:cNvPr id="1028" name="Picture 4">
            <a:extLst>
              <a:ext uri="{FF2B5EF4-FFF2-40B4-BE49-F238E27FC236}">
                <a16:creationId xmlns:a16="http://schemas.microsoft.com/office/drawing/2014/main" id="{C13CDBE9-06ED-8923-C31A-6E4015AAC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20207" y="103842"/>
            <a:ext cx="4778375" cy="66503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text that says &quot;C·H C.HAT.S NHS 0 Lancashire &amp; C fo.ecbere HIẬP Bap Adeinory Trainine Sop South Cumbria NHS Foundation Trust Connections Meeting Join our friendly and welcoming community of parents and carers! Our monthly, semi-formal sessions offer a safe space to connect, share experiences and receive support. Get advice, tips, and encouragement from others who truly understand. No judgement, just mutual respect and understanding! The Connections Meetings will be held on the second Thursday of each month (during term-time) 10am until 12pm at More Music (13-17 Devonshire Road, West End, Morecambe, LA3 1) -&quot;">
            <a:extLst>
              <a:ext uri="{FF2B5EF4-FFF2-40B4-BE49-F238E27FC236}">
                <a16:creationId xmlns:a16="http://schemas.microsoft.com/office/drawing/2014/main" id="{EA99DBC5-1CCB-C087-3D30-4EA54F876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903" y="0"/>
            <a:ext cx="4765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486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58400" y="5160397"/>
            <a:ext cx="1979875" cy="1359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7464" y="1486191"/>
            <a:ext cx="11791785" cy="5078313"/>
          </a:xfrm>
          <a:prstGeom prst="rect">
            <a:avLst/>
          </a:prstGeom>
        </p:spPr>
        <p:txBody>
          <a:bodyPr wrap="square">
            <a:spAutoFit/>
          </a:bodyPr>
          <a:lstStyle/>
          <a:p>
            <a:r>
              <a:rPr lang="en-GB" b="1" dirty="0">
                <a:solidFill>
                  <a:schemeClr val="accent5"/>
                </a:solidFill>
              </a:rPr>
              <a:t>Stay and Play </a:t>
            </a:r>
          </a:p>
          <a:p>
            <a:r>
              <a:rPr lang="en-GB" dirty="0"/>
              <a:t>Our Stay and Play Sessions are open for both disabled children and their siblings, aged 0 to 5 years old. With a calm and fun atmosphere, both you and your children are sure to have fun!</a:t>
            </a:r>
          </a:p>
          <a:p>
            <a:r>
              <a:rPr lang="en-GB" dirty="0"/>
              <a:t>Led and supervised by our highly qualified Play Workers, your children will learn play skills with a small group. The sessions are on Wednesdays and Thursdays, focusing on different aspects, such as social and motor skills, that are vital for children to acquire.</a:t>
            </a:r>
          </a:p>
          <a:p>
            <a:r>
              <a:rPr lang="en-GB" b="1" dirty="0"/>
              <a:t>Wednesday Stay and Play Session (10:00 – 12:00)</a:t>
            </a:r>
            <a:endParaRPr lang="en-GB" dirty="0"/>
          </a:p>
          <a:p>
            <a:r>
              <a:rPr lang="en-GB" dirty="0"/>
              <a:t>This session provides a chance for an informal meeting with other parents. Come along to have a chat with people who can relate to your experiences whilst you enjoy a nice cup of tea and watch your children play.</a:t>
            </a:r>
          </a:p>
          <a:p>
            <a:r>
              <a:rPr lang="en-GB" b="1" dirty="0"/>
              <a:t>Thursday Sensory Session (12:00 – 2:00)</a:t>
            </a:r>
            <a:endParaRPr lang="en-GB" dirty="0"/>
          </a:p>
          <a:p>
            <a:r>
              <a:rPr lang="en-GB" dirty="0"/>
              <a:t>Hands on and interactive, this session gives parents or carers time to spend with their children in our sensory room that helps to develop essential skills.</a:t>
            </a:r>
          </a:p>
          <a:p>
            <a:endParaRPr lang="en-GB" dirty="0"/>
          </a:p>
          <a:p>
            <a:r>
              <a:rPr lang="en-GB" b="1" dirty="0">
                <a:solidFill>
                  <a:schemeClr val="accent5"/>
                </a:solidFill>
              </a:rPr>
              <a:t>Unique Toyz Lending Library </a:t>
            </a:r>
          </a:p>
          <a:p>
            <a:r>
              <a:rPr lang="en-GB" dirty="0"/>
              <a:t>Unique Toyz is a fully funded Toy Library for children up to the age of 18 who have disabilities and or additional needs in the Lancaster, Morecambe and the surrounding areas! You do not need to use any of Unique Kidz and Co.’s other services to become a member of the Toy Library. It is free to join the Toy Library. You will need to complete a membership form and read the terms and conditions before borrowing your first item.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873" y="0"/>
            <a:ext cx="1445854" cy="144585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93" y="-20169"/>
            <a:ext cx="1486191" cy="1486191"/>
          </a:xfrm>
          <a:prstGeom prst="rect">
            <a:avLst/>
          </a:prstGeom>
        </p:spPr>
      </p:pic>
      <p:sp>
        <p:nvSpPr>
          <p:cNvPr id="5" name="Rectangle 4"/>
          <p:cNvSpPr/>
          <p:nvPr/>
        </p:nvSpPr>
        <p:spPr>
          <a:xfrm>
            <a:off x="3838450" y="207923"/>
            <a:ext cx="4572315" cy="1477328"/>
          </a:xfrm>
          <a:prstGeom prst="rect">
            <a:avLst/>
          </a:prstGeom>
        </p:spPr>
        <p:txBody>
          <a:bodyPr wrap="square">
            <a:spAutoFit/>
          </a:bodyPr>
          <a:lstStyle/>
          <a:p>
            <a:r>
              <a:rPr lang="en-GB" b="1" dirty="0">
                <a:solidFill>
                  <a:srgbClr val="FF0000"/>
                </a:solidFill>
              </a:rPr>
              <a:t>Unique Toyz </a:t>
            </a:r>
          </a:p>
          <a:p>
            <a:r>
              <a:rPr lang="en-GB" b="1" dirty="0">
                <a:solidFill>
                  <a:srgbClr val="FF0000"/>
                </a:solidFill>
                <a:hlinkClick r:id="rId4"/>
              </a:rPr>
              <a:t>www.uniquekidzandco.org.uk/toy-library</a:t>
            </a:r>
            <a:r>
              <a:rPr lang="en-GB" b="1" dirty="0">
                <a:solidFill>
                  <a:srgbClr val="FF0000"/>
                </a:solidFill>
              </a:rPr>
              <a:t>  </a:t>
            </a:r>
          </a:p>
          <a:p>
            <a:r>
              <a:rPr lang="en-GB" dirty="0">
                <a:hlinkClick r:id="rId5"/>
              </a:rPr>
              <a:t>uniquetoyz01@gmail.com</a:t>
            </a:r>
            <a:r>
              <a:rPr lang="en-GB" dirty="0"/>
              <a:t>  </a:t>
            </a:r>
          </a:p>
          <a:p>
            <a:r>
              <a:rPr lang="en-GB" dirty="0"/>
              <a:t>Tel: 01524 831132</a:t>
            </a:r>
          </a:p>
          <a:p>
            <a:r>
              <a:rPr lang="en-GB" dirty="0"/>
              <a:t>Woodhill Lane, Morecambe, LA4 4NW</a:t>
            </a:r>
          </a:p>
        </p:txBody>
      </p:sp>
      <p:sp>
        <p:nvSpPr>
          <p:cNvPr id="7" name="Rectangle 6"/>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6622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 y="0"/>
            <a:ext cx="1650558" cy="165055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206" y="0"/>
            <a:ext cx="484882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058952" y="152"/>
            <a:ext cx="4848606" cy="6857696"/>
          </a:xfrm>
          <a:prstGeom prst="rect">
            <a:avLst/>
          </a:prstGeom>
        </p:spPr>
      </p:pic>
    </p:spTree>
    <p:extLst>
      <p:ext uri="{BB962C8B-B14F-4D97-AF65-F5344CB8AC3E}">
        <p14:creationId xmlns:p14="http://schemas.microsoft.com/office/powerpoint/2010/main" val="2566288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04" y="25488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4273" y="183508"/>
            <a:ext cx="6774513" cy="1200329"/>
          </a:xfrm>
          <a:prstGeom prst="rect">
            <a:avLst/>
          </a:prstGeom>
          <a:noFill/>
        </p:spPr>
        <p:txBody>
          <a:bodyPr wrap="square" rtlCol="0">
            <a:spAutoFit/>
          </a:bodyPr>
          <a:lstStyle/>
          <a:p>
            <a:r>
              <a:rPr lang="en-GB" b="1" dirty="0">
                <a:solidFill>
                  <a:srgbClr val="FF0000"/>
                </a:solidFill>
              </a:rPr>
              <a:t>School Aged Autism Assessment Team</a:t>
            </a:r>
          </a:p>
          <a:p>
            <a:r>
              <a:rPr lang="en-GB" dirty="0"/>
              <a:t>01524 550331 </a:t>
            </a:r>
          </a:p>
          <a:p>
            <a:r>
              <a:rPr lang="en-GB" dirty="0">
                <a:hlinkClick r:id="rId3"/>
              </a:rPr>
              <a:t>LMChildAutism@lscft.nhs.uk</a:t>
            </a:r>
            <a:r>
              <a:rPr lang="en-GB" dirty="0"/>
              <a:t> </a:t>
            </a:r>
          </a:p>
          <a:p>
            <a:r>
              <a:rPr lang="en-GB" dirty="0"/>
              <a:t>Referral by form to Referral hub  </a:t>
            </a:r>
            <a:r>
              <a:rPr lang="en-GB" dirty="0">
                <a:hlinkClick r:id="rId4"/>
              </a:rPr>
              <a:t>LDReferralHub@lscft.nhs.uk</a:t>
            </a:r>
            <a:r>
              <a:rPr lang="en-GB" dirty="0"/>
              <a:t> </a:t>
            </a:r>
          </a:p>
        </p:txBody>
      </p:sp>
      <p:sp>
        <p:nvSpPr>
          <p:cNvPr id="3" name="TextBox 2"/>
          <p:cNvSpPr txBox="1"/>
          <p:nvPr/>
        </p:nvSpPr>
        <p:spPr>
          <a:xfrm>
            <a:off x="161139" y="5050013"/>
            <a:ext cx="9636980" cy="1477328"/>
          </a:xfrm>
          <a:prstGeom prst="rect">
            <a:avLst/>
          </a:prstGeom>
          <a:noFill/>
        </p:spPr>
        <p:txBody>
          <a:bodyPr wrap="square" rtlCol="0">
            <a:spAutoFit/>
          </a:bodyPr>
          <a:lstStyle/>
          <a:p>
            <a:r>
              <a:rPr lang="en-GB" b="1" dirty="0">
                <a:solidFill>
                  <a:schemeClr val="accent5"/>
                </a:solidFill>
              </a:rPr>
              <a:t>Referral Criteria: </a:t>
            </a:r>
          </a:p>
          <a:p>
            <a:pPr marL="285750" indent="-285750">
              <a:buFont typeface="Arial" panose="020B0604020202020204" pitchFamily="34" charset="0"/>
              <a:buChar char="•"/>
            </a:pPr>
            <a:r>
              <a:rPr lang="en-GB" dirty="0"/>
              <a:t>Children in Reception year at Primary School until December before their 16</a:t>
            </a:r>
            <a:r>
              <a:rPr lang="en-GB" baseline="30000" dirty="0"/>
              <a:t>th</a:t>
            </a:r>
            <a:r>
              <a:rPr lang="en-GB" dirty="0"/>
              <a:t> birthday</a:t>
            </a:r>
          </a:p>
          <a:p>
            <a:pPr marL="285750" indent="-285750">
              <a:buFont typeface="Arial" panose="020B0604020202020204" pitchFamily="34" charset="0"/>
              <a:buChar char="•"/>
            </a:pPr>
            <a:r>
              <a:rPr lang="en-GB" dirty="0"/>
              <a:t>Be registered at a GP practice in the Morecambe Bay area – check with team if unsure. </a:t>
            </a:r>
          </a:p>
          <a:p>
            <a:pPr marL="285750" indent="-285750">
              <a:buFont typeface="Arial" panose="020B0604020202020204" pitchFamily="34" charset="0"/>
              <a:buChar char="•"/>
            </a:pPr>
            <a:r>
              <a:rPr lang="en-GB" dirty="0"/>
              <a:t>Referral by professional who knows the child/young person the best on Part A of the referral form. Part B from parent /carer is optional but helpful to aid discussion.</a:t>
            </a:r>
          </a:p>
        </p:txBody>
      </p:sp>
      <p:pic>
        <p:nvPicPr>
          <p:cNvPr id="5" name="Picture 4">
            <a:extLst>
              <a:ext uri="{FF2B5EF4-FFF2-40B4-BE49-F238E27FC236}">
                <a16:creationId xmlns:a16="http://schemas.microsoft.com/office/drawing/2014/main" id="{7E001565-2AEE-8755-2F0D-6C5B7CE5B2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4273" y="1470057"/>
            <a:ext cx="2428875" cy="3429000"/>
          </a:xfrm>
          <a:prstGeom prst="rect">
            <a:avLst/>
          </a:prstGeom>
          <a:noFill/>
          <a:ln>
            <a:noFill/>
          </a:ln>
        </p:spPr>
      </p:pic>
      <p:pic>
        <p:nvPicPr>
          <p:cNvPr id="7" name="Picture 6">
            <a:extLst>
              <a:ext uri="{FF2B5EF4-FFF2-40B4-BE49-F238E27FC236}">
                <a16:creationId xmlns:a16="http://schemas.microsoft.com/office/drawing/2014/main" id="{69EB6E13-B9DD-79EA-B49C-6AFAC612FBC8}"/>
              </a:ext>
            </a:extLst>
          </p:cNvPr>
          <p:cNvPicPr>
            <a:picLocks noChangeAspect="1"/>
          </p:cNvPicPr>
          <p:nvPr/>
        </p:nvPicPr>
        <p:blipFill>
          <a:blip r:embed="rId6"/>
          <a:stretch>
            <a:fillRect/>
          </a:stretch>
        </p:blipFill>
        <p:spPr>
          <a:xfrm>
            <a:off x="6575929" y="1470057"/>
            <a:ext cx="2454442" cy="3429000"/>
          </a:xfrm>
          <a:prstGeom prst="rect">
            <a:avLst/>
          </a:prstGeom>
        </p:spPr>
      </p:pic>
    </p:spTree>
    <p:extLst>
      <p:ext uri="{BB962C8B-B14F-4D97-AF65-F5344CB8AC3E}">
        <p14:creationId xmlns:p14="http://schemas.microsoft.com/office/powerpoint/2010/main" val="47119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765E-8EAA-4AEB-CF66-2CCA264720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6D3D98-5D9B-1733-7EC9-36A054745C35}"/>
              </a:ext>
            </a:extLst>
          </p:cNvPr>
          <p:cNvSpPr txBox="1"/>
          <p:nvPr/>
        </p:nvSpPr>
        <p:spPr>
          <a:xfrm>
            <a:off x="2350008" y="2039112"/>
            <a:ext cx="6464808" cy="3139321"/>
          </a:xfrm>
          <a:prstGeom prst="rect">
            <a:avLst/>
          </a:prstGeom>
          <a:noFill/>
        </p:spPr>
        <p:txBody>
          <a:bodyPr wrap="square" rtlCol="0">
            <a:spAutoFit/>
          </a:bodyPr>
          <a:lstStyle/>
          <a:p>
            <a:pPr algn="ctr"/>
            <a:r>
              <a:rPr lang="en-GB" sz="6600" b="1" dirty="0"/>
              <a:t>Children &amp; Young People Support </a:t>
            </a:r>
          </a:p>
        </p:txBody>
      </p:sp>
    </p:spTree>
    <p:extLst>
      <p:ext uri="{BB962C8B-B14F-4D97-AF65-F5344CB8AC3E}">
        <p14:creationId xmlns:p14="http://schemas.microsoft.com/office/powerpoint/2010/main" val="2777505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7D07E66-FF5D-1690-3F18-2EC11B904B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77" y="47624"/>
            <a:ext cx="3155802" cy="40311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4E5CA1-0831-87F6-2274-F66267FE93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29620" y="1038224"/>
            <a:ext cx="2765099" cy="3910858"/>
          </a:xfrm>
          <a:prstGeom prst="rect">
            <a:avLst/>
          </a:prstGeom>
        </p:spPr>
      </p:pic>
      <p:pic>
        <p:nvPicPr>
          <p:cNvPr id="4" name="Picture 3">
            <a:extLst>
              <a:ext uri="{FF2B5EF4-FFF2-40B4-BE49-F238E27FC236}">
                <a16:creationId xmlns:a16="http://schemas.microsoft.com/office/drawing/2014/main" id="{3F8A8127-3D63-E350-A319-34DC47F37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0614" y="1368267"/>
            <a:ext cx="2914005" cy="4121466"/>
          </a:xfrm>
          <a:prstGeom prst="rect">
            <a:avLst/>
          </a:prstGeom>
        </p:spPr>
      </p:pic>
      <p:pic>
        <p:nvPicPr>
          <p:cNvPr id="6" name="Picture 5" descr="A poster with text and images of children&#10;&#10;AI-generated content may be incorrect.">
            <a:extLst>
              <a:ext uri="{FF2B5EF4-FFF2-40B4-BE49-F238E27FC236}">
                <a16:creationId xmlns:a16="http://schemas.microsoft.com/office/drawing/2014/main" id="{22980419-9DCA-EB31-49A2-FD7EB1866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900" y="2546528"/>
            <a:ext cx="2894983" cy="4120973"/>
          </a:xfrm>
          <a:prstGeom prst="rect">
            <a:avLst/>
          </a:prstGeom>
          <a:noFill/>
        </p:spPr>
      </p:pic>
    </p:spTree>
    <p:extLst>
      <p:ext uri="{BB962C8B-B14F-4D97-AF65-F5344CB8AC3E}">
        <p14:creationId xmlns:p14="http://schemas.microsoft.com/office/powerpoint/2010/main" val="2022026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text and pictures of people&#10;&#10;AI-generated content may be incorrect.">
            <a:extLst>
              <a:ext uri="{FF2B5EF4-FFF2-40B4-BE49-F238E27FC236}">
                <a16:creationId xmlns:a16="http://schemas.microsoft.com/office/drawing/2014/main" id="{CEA6E12A-3D54-0CBB-2080-02308BC8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66675"/>
            <a:ext cx="2647950" cy="3429000"/>
          </a:xfrm>
          <a:prstGeom prst="rect">
            <a:avLst/>
          </a:prstGeom>
        </p:spPr>
      </p:pic>
      <p:pic>
        <p:nvPicPr>
          <p:cNvPr id="5" name="Picture 4" descr="A flyer with images of people and text&#10;&#10;AI-generated content may be incorrect.">
            <a:extLst>
              <a:ext uri="{FF2B5EF4-FFF2-40B4-BE49-F238E27FC236}">
                <a16:creationId xmlns:a16="http://schemas.microsoft.com/office/drawing/2014/main" id="{ADC65E96-357A-CE28-990F-321E86BFA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782" y="66675"/>
            <a:ext cx="2448693" cy="3429001"/>
          </a:xfrm>
          <a:prstGeom prst="rect">
            <a:avLst/>
          </a:prstGeom>
        </p:spPr>
      </p:pic>
      <p:pic>
        <p:nvPicPr>
          <p:cNvPr id="7" name="Picture 6" descr="A group of people sitting at tables&#10;&#10;AI-generated content may be incorrect.">
            <a:extLst>
              <a:ext uri="{FF2B5EF4-FFF2-40B4-BE49-F238E27FC236}">
                <a16:creationId xmlns:a16="http://schemas.microsoft.com/office/drawing/2014/main" id="{87CBDDB7-06A8-FBE0-26B4-7F3699BE2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850" y="180975"/>
            <a:ext cx="3305176" cy="3305176"/>
          </a:xfrm>
          <a:prstGeom prst="rect">
            <a:avLst/>
          </a:prstGeom>
        </p:spPr>
      </p:pic>
      <p:pic>
        <p:nvPicPr>
          <p:cNvPr id="8" name="Picture 7">
            <a:extLst>
              <a:ext uri="{FF2B5EF4-FFF2-40B4-BE49-F238E27FC236}">
                <a16:creationId xmlns:a16="http://schemas.microsoft.com/office/drawing/2014/main" id="{080A9C91-324E-C126-4062-C4C3581127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57850" y="3762375"/>
            <a:ext cx="3305176" cy="2770722"/>
          </a:xfrm>
          <a:prstGeom prst="rect">
            <a:avLst/>
          </a:prstGeom>
        </p:spPr>
      </p:pic>
      <p:pic>
        <p:nvPicPr>
          <p:cNvPr id="10" name="Picture 9" descr="A yellow blue and white flyer&#10;&#10;AI-generated content may be incorrect.">
            <a:extLst>
              <a:ext uri="{FF2B5EF4-FFF2-40B4-BE49-F238E27FC236}">
                <a16:creationId xmlns:a16="http://schemas.microsoft.com/office/drawing/2014/main" id="{E2F084CA-6359-6D37-0708-946C93004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82" y="3495675"/>
            <a:ext cx="2333625" cy="3251066"/>
          </a:xfrm>
          <a:prstGeom prst="rect">
            <a:avLst/>
          </a:prstGeom>
        </p:spPr>
      </p:pic>
      <p:pic>
        <p:nvPicPr>
          <p:cNvPr id="12" name="Picture 11" descr="A blue and orange poster&#10;&#10;AI-generated content may be incorrect.">
            <a:extLst>
              <a:ext uri="{FF2B5EF4-FFF2-40B4-BE49-F238E27FC236}">
                <a16:creationId xmlns:a16="http://schemas.microsoft.com/office/drawing/2014/main" id="{D7025208-603E-6B9D-AF94-358529FAED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6732" y="3495675"/>
            <a:ext cx="2333625" cy="3298411"/>
          </a:xfrm>
          <a:prstGeom prst="rect">
            <a:avLst/>
          </a:prstGeom>
        </p:spPr>
      </p:pic>
    </p:spTree>
    <p:extLst>
      <p:ext uri="{BB962C8B-B14F-4D97-AF65-F5344CB8AC3E}">
        <p14:creationId xmlns:p14="http://schemas.microsoft.com/office/powerpoint/2010/main" val="165535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670023-BC8F-2657-899E-BFEC99C5B0FD}"/>
              </a:ext>
            </a:extLst>
          </p:cNvPr>
          <p:cNvSpPr/>
          <p:nvPr/>
        </p:nvSpPr>
        <p:spPr>
          <a:xfrm>
            <a:off x="9838944" y="292608"/>
            <a:ext cx="2093976" cy="1307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black text on a white background&#10;&#10;AI-generated content may be incorrect.">
            <a:extLst>
              <a:ext uri="{FF2B5EF4-FFF2-40B4-BE49-F238E27FC236}">
                <a16:creationId xmlns:a16="http://schemas.microsoft.com/office/drawing/2014/main" id="{DE0D9811-D23E-FA17-A3E9-C7CDFCF35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492125"/>
            <a:ext cx="1765300" cy="901700"/>
          </a:xfrm>
          <a:prstGeom prst="rect">
            <a:avLst/>
          </a:prstGeom>
        </p:spPr>
      </p:pic>
      <p:sp>
        <p:nvSpPr>
          <p:cNvPr id="4" name="TextBox 3">
            <a:extLst>
              <a:ext uri="{FF2B5EF4-FFF2-40B4-BE49-F238E27FC236}">
                <a16:creationId xmlns:a16="http://schemas.microsoft.com/office/drawing/2014/main" id="{BD484A3E-F006-4F95-A26B-BE9D1F6D1048}"/>
              </a:ext>
            </a:extLst>
          </p:cNvPr>
          <p:cNvSpPr txBox="1"/>
          <p:nvPr/>
        </p:nvSpPr>
        <p:spPr>
          <a:xfrm>
            <a:off x="2673096" y="758309"/>
            <a:ext cx="2356104" cy="369332"/>
          </a:xfrm>
          <a:prstGeom prst="rect">
            <a:avLst/>
          </a:prstGeom>
          <a:noFill/>
        </p:spPr>
        <p:txBody>
          <a:bodyPr wrap="square">
            <a:spAutoFit/>
          </a:bodyPr>
          <a:lstStyle/>
          <a:p>
            <a:r>
              <a:rPr lang="en-GB" sz="1800" dirty="0">
                <a:effectLst/>
                <a:latin typeface="Aptos" panose="020B0004020202020204" pitchFamily="34" charset="0"/>
                <a:ea typeface="Aptos" panose="020B0004020202020204" pitchFamily="34" charset="0"/>
                <a:cs typeface="Times New Roman" panose="02020603050405020304" pitchFamily="18" charset="0"/>
              </a:rPr>
              <a:t>escape2make.org </a:t>
            </a:r>
            <a:endParaRPr lang="en-GB" dirty="0"/>
          </a:p>
        </p:txBody>
      </p:sp>
      <p:pic>
        <p:nvPicPr>
          <p:cNvPr id="5" name="Picture 4" descr="A qr code on a white background&#10;&#10;AI-generated content may be incorrect.">
            <a:extLst>
              <a:ext uri="{FF2B5EF4-FFF2-40B4-BE49-F238E27FC236}">
                <a16:creationId xmlns:a16="http://schemas.microsoft.com/office/drawing/2014/main" id="{90E951E9-90C3-8930-838B-0D9897B4EF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148" y="492125"/>
            <a:ext cx="1191895" cy="1544955"/>
          </a:xfrm>
          <a:prstGeom prst="rect">
            <a:avLst/>
          </a:prstGeom>
        </p:spPr>
      </p:pic>
      <p:sp>
        <p:nvSpPr>
          <p:cNvPr id="7" name="TextBox 6">
            <a:extLst>
              <a:ext uri="{FF2B5EF4-FFF2-40B4-BE49-F238E27FC236}">
                <a16:creationId xmlns:a16="http://schemas.microsoft.com/office/drawing/2014/main" id="{8BFB151C-FF21-BDA8-7C53-BD2F6B2C01F4}"/>
              </a:ext>
            </a:extLst>
          </p:cNvPr>
          <p:cNvSpPr txBox="1"/>
          <p:nvPr/>
        </p:nvSpPr>
        <p:spPr>
          <a:xfrm>
            <a:off x="219456" y="2290636"/>
            <a:ext cx="5876544" cy="4215257"/>
          </a:xfrm>
          <a:prstGeom prst="rect">
            <a:avLst/>
          </a:prstGeom>
          <a:noFill/>
        </p:spPr>
        <p:txBody>
          <a:bodyPr wrap="square">
            <a:spAutoFit/>
          </a:bodyPr>
          <a:lstStyle/>
          <a:p>
            <a:pPr algn="just">
              <a:lnSpc>
                <a:spcPct val="115000"/>
              </a:lnSpc>
              <a:spcAft>
                <a:spcPts val="800"/>
              </a:spcAft>
              <a:buNone/>
            </a:pPr>
            <a:r>
              <a:rPr lang="en-GB" kern="100" dirty="0">
                <a:solidFill>
                  <a:srgbClr val="282828"/>
                </a:solidFill>
                <a:effectLst/>
                <a:latin typeface="Arial" panose="020B0604020202020204" pitchFamily="34" charset="0"/>
                <a:ea typeface="Aptos" panose="020B0004020202020204" pitchFamily="34" charset="0"/>
                <a:cs typeface="Times New Roman" panose="02020603050405020304" pitchFamily="18" charset="0"/>
              </a:rPr>
              <a:t>E2M is a Charitable Incorporated Organisation (Registered Charity Number 1183572) that aims to help 11-18s, from all walks of life in the Lancaster &amp; Morecambe area to escape from boredom, social media, loneliness and any pressure at school or home by providing free creative activities. E2M create safe, kind, welcoming spaces through its creative clubs and 5-week programs that result in community events (such as festivals, cabarets, fairs and markets) that are hosted by local artists and local businesses. All the activities are inclusive and free and designed to help young people make things, make friends and make a difference in the community.</a:t>
            </a:r>
            <a:endParaRPr lang="en-GB"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descr="A group of cards with different colored text&#10;&#10;AI-generated content may be incorrect.">
            <a:extLst>
              <a:ext uri="{FF2B5EF4-FFF2-40B4-BE49-F238E27FC236}">
                <a16:creationId xmlns:a16="http://schemas.microsoft.com/office/drawing/2014/main" id="{A9B69BB1-F5B3-3E3B-85BB-2CEF0865C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444" y="967232"/>
            <a:ext cx="5731510" cy="5598160"/>
          </a:xfrm>
          <a:prstGeom prst="rect">
            <a:avLst/>
          </a:prstGeom>
        </p:spPr>
      </p:pic>
    </p:spTree>
    <p:extLst>
      <p:ext uri="{BB962C8B-B14F-4D97-AF65-F5344CB8AC3E}">
        <p14:creationId xmlns:p14="http://schemas.microsoft.com/office/powerpoint/2010/main" val="3977772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actic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47" y="372717"/>
            <a:ext cx="1942555" cy="13288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87419" y="678851"/>
            <a:ext cx="6131807" cy="1200329"/>
          </a:xfrm>
          <a:prstGeom prst="rect">
            <a:avLst/>
          </a:prstGeom>
        </p:spPr>
        <p:txBody>
          <a:bodyPr wrap="none">
            <a:spAutoFit/>
          </a:bodyPr>
          <a:lstStyle/>
          <a:p>
            <a:r>
              <a:rPr lang="en-GB" b="1" dirty="0">
                <a:solidFill>
                  <a:srgbClr val="FF0000"/>
                </a:solidFill>
              </a:rPr>
              <a:t>Bay Medical Group Young People’s Social Prescribers</a:t>
            </a:r>
          </a:p>
          <a:p>
            <a:r>
              <a:rPr lang="en-GB" dirty="0">
                <a:hlinkClick r:id="rId3"/>
              </a:rPr>
              <a:t>www.baymedicalgroup.co.uk/bay-icc-enquires</a:t>
            </a:r>
          </a:p>
          <a:p>
            <a:endParaRPr lang="en-GB" dirty="0">
              <a:hlinkClick r:id="rId3"/>
            </a:endParaRPr>
          </a:p>
          <a:p>
            <a:r>
              <a:rPr lang="en-GB" dirty="0">
                <a:hlinkClick r:id="rId3"/>
              </a:rPr>
              <a:t>www.baymedicalgroup.co.uk/young-persons-social-prescribers</a:t>
            </a:r>
            <a:r>
              <a:rPr lang="en-GB" dirty="0"/>
              <a:t> </a:t>
            </a:r>
          </a:p>
        </p:txBody>
      </p:sp>
      <p:sp>
        <p:nvSpPr>
          <p:cNvPr id="3" name="Rectangle 2"/>
          <p:cNvSpPr/>
          <p:nvPr/>
        </p:nvSpPr>
        <p:spPr>
          <a:xfrm>
            <a:off x="362309" y="2551837"/>
            <a:ext cx="10817225" cy="2862322"/>
          </a:xfrm>
          <a:prstGeom prst="rect">
            <a:avLst/>
          </a:prstGeom>
        </p:spPr>
        <p:txBody>
          <a:bodyPr wrap="square">
            <a:spAutoFit/>
          </a:bodyPr>
          <a:lstStyle/>
          <a:p>
            <a:r>
              <a:rPr lang="en-GB" b="0" i="0" dirty="0">
                <a:solidFill>
                  <a:srgbClr val="212B32"/>
                </a:solidFill>
                <a:effectLst/>
              </a:rPr>
              <a:t>Our Young Person’s Social Prescribing Service is delivered in partnership with Stanley’s Community Centre and More Music. The Young Persons Social Prescribers can accept referrals for people from age 11 and up to and including people aged 19 who are registered with Bay Medical Group.</a:t>
            </a:r>
          </a:p>
          <a:p>
            <a:r>
              <a:rPr lang="en-GB" dirty="0"/>
              <a:t>Social prescribing can help support people to: make lifestyle changes, connect with groups and activities in the community and includes supportive personalised conversations to help improve health and wellbeing.</a:t>
            </a:r>
          </a:p>
          <a:p>
            <a:endParaRPr lang="en-GB" dirty="0"/>
          </a:p>
          <a:p>
            <a:r>
              <a:rPr lang="en-GB" dirty="0"/>
              <a:t>Our Young Persons Social Prescribers will make contact with the young people and arrange to meet at an agreed community venue or provide telephone support. We aim to work with young people to understand what matters to them and provide support to empower young people to reach their goals and potential.</a:t>
            </a:r>
          </a:p>
          <a:p>
            <a:endParaRPr lang="en-GB" b="0" i="0" dirty="0">
              <a:solidFill>
                <a:srgbClr val="212B32"/>
              </a:solidFill>
              <a:effectLst/>
              <a:latin typeface="Frutiger W01"/>
            </a:endParaRPr>
          </a:p>
        </p:txBody>
      </p:sp>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851666" y="5090160"/>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9375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58" y="206734"/>
            <a:ext cx="1618752" cy="1618752"/>
          </a:xfrm>
          <a:prstGeom prst="rect">
            <a:avLst/>
          </a:prstGeom>
        </p:spPr>
      </p:pic>
      <p:sp>
        <p:nvSpPr>
          <p:cNvPr id="5" name="TextBox 4"/>
          <p:cNvSpPr txBox="1"/>
          <p:nvPr/>
        </p:nvSpPr>
        <p:spPr>
          <a:xfrm>
            <a:off x="2274073" y="508883"/>
            <a:ext cx="7084612" cy="923330"/>
          </a:xfrm>
          <a:prstGeom prst="rect">
            <a:avLst/>
          </a:prstGeom>
          <a:noFill/>
        </p:spPr>
        <p:txBody>
          <a:bodyPr wrap="square" rtlCol="0">
            <a:spAutoFit/>
          </a:bodyPr>
          <a:lstStyle/>
          <a:p>
            <a:r>
              <a:rPr lang="en-GB" b="1" dirty="0">
                <a:solidFill>
                  <a:srgbClr val="FF0000"/>
                </a:solidFill>
              </a:rPr>
              <a:t>Lancashire Mind Peer Support Programme </a:t>
            </a:r>
          </a:p>
          <a:p>
            <a:r>
              <a:rPr lang="en-GB" dirty="0">
                <a:hlinkClick r:id="rId3"/>
              </a:rPr>
              <a:t>www.lancashiremind.org.uk/project/childrens-peer-support/ </a:t>
            </a:r>
            <a:endParaRPr lang="en-GB" dirty="0"/>
          </a:p>
          <a:p>
            <a:r>
              <a:rPr lang="en-GB" dirty="0"/>
              <a:t>North Lancashire Contact </a:t>
            </a:r>
            <a:r>
              <a:rPr lang="en-GB" dirty="0">
                <a:hlinkClick r:id="rId4"/>
              </a:rPr>
              <a:t>charlottesutton@lancashiremind.org.uk</a:t>
            </a:r>
            <a:r>
              <a:rPr lang="en-GB" dirty="0"/>
              <a:t> </a:t>
            </a:r>
          </a:p>
        </p:txBody>
      </p:sp>
      <p:sp>
        <p:nvSpPr>
          <p:cNvPr id="6" name="Rectangle 5"/>
          <p:cNvSpPr/>
          <p:nvPr/>
        </p:nvSpPr>
        <p:spPr>
          <a:xfrm>
            <a:off x="273657" y="1859340"/>
            <a:ext cx="11621493" cy="4524315"/>
          </a:xfrm>
          <a:prstGeom prst="rect">
            <a:avLst/>
          </a:prstGeom>
        </p:spPr>
        <p:txBody>
          <a:bodyPr wrap="square">
            <a:spAutoFit/>
          </a:bodyPr>
          <a:lstStyle/>
          <a:p>
            <a:r>
              <a:rPr lang="en-GB" b="0" i="0" dirty="0">
                <a:solidFill>
                  <a:srgbClr val="1D1D1D"/>
                </a:solidFill>
                <a:effectLst/>
              </a:rPr>
              <a:t>Through innovative, peer-led support systems, this programme aims to enhance the mental health and wellbeing of young people aged 10 to 19 (up to 25 with SEND) across Lancashire. With children facing an alarming increase in mental health challenges, we can help support them to find coping strategies and build resilience.</a:t>
            </a:r>
          </a:p>
          <a:p>
            <a:endParaRPr lang="en-GB" b="0" i="0" dirty="0">
              <a:solidFill>
                <a:srgbClr val="1D1D1D"/>
              </a:solidFill>
              <a:effectLst/>
            </a:endParaRPr>
          </a:p>
          <a:p>
            <a:r>
              <a:rPr lang="en-GB" b="0" i="0" dirty="0">
                <a:solidFill>
                  <a:srgbClr val="1D1D1D"/>
                </a:solidFill>
                <a:effectLst/>
              </a:rPr>
              <a:t>Our Peer Support Programme is run across Lancashire. </a:t>
            </a:r>
            <a:r>
              <a:rPr lang="en-US" altLang="en-US" dirty="0">
                <a:solidFill>
                  <a:srgbClr val="1D1D1D"/>
                </a:solidFill>
              </a:rPr>
              <a:t>The project offers multiple routes for young people to access the support they need, tailored to their individual wellbeing needs. The key elements of the programme include wellbeing assessments, diverse support routes, and the training of community peer support mentors.</a:t>
            </a:r>
          </a:p>
          <a:p>
            <a:pPr lvl="0" eaLnBrk="0" fontAlgn="base" hangingPunct="0">
              <a:spcBef>
                <a:spcPct val="0"/>
              </a:spcBef>
              <a:spcAft>
                <a:spcPct val="0"/>
              </a:spcAft>
            </a:pPr>
            <a:endParaRPr lang="en-US" altLang="en-US" dirty="0">
              <a:solidFill>
                <a:srgbClr val="1300C1"/>
              </a:solidFill>
            </a:endParaRPr>
          </a:p>
          <a:p>
            <a:pPr lvl="0" eaLnBrk="0" fontAlgn="base" hangingPunct="0">
              <a:spcBef>
                <a:spcPct val="0"/>
              </a:spcBef>
              <a:spcAft>
                <a:spcPct val="0"/>
              </a:spcAft>
            </a:pPr>
            <a:r>
              <a:rPr lang="en-US" altLang="en-US" b="1" dirty="0">
                <a:solidFill>
                  <a:srgbClr val="1300C1"/>
                </a:solidFill>
              </a:rPr>
              <a:t>Support Available</a:t>
            </a:r>
            <a:endParaRPr kumimoji="0" lang="en-US" altLang="en-US" b="1" i="0" u="none" strike="noStrike" cap="none" normalizeH="0" baseline="0" dirty="0">
              <a:ln>
                <a:noFill/>
              </a:ln>
              <a:solidFill>
                <a:schemeClr val="tx1"/>
              </a:solidFill>
              <a:effectLst/>
            </a:endParaRPr>
          </a:p>
          <a:p>
            <a:pPr lvl="0" eaLnBrk="0" fontAlgn="base" hangingPunct="0">
              <a:spcBef>
                <a:spcPct val="0"/>
              </a:spcBef>
              <a:spcAft>
                <a:spcPct val="0"/>
              </a:spcAft>
            </a:pPr>
            <a:r>
              <a:rPr lang="en-US" altLang="en-US" dirty="0">
                <a:solidFill>
                  <a:srgbClr val="1D1D1D"/>
                </a:solidFill>
              </a:rPr>
              <a:t>The initiative addresses the growing prevalence of mental health issues among young people. We deliver a range of wellbeing provisions within the programme, including:</a:t>
            </a:r>
            <a:endParaRPr kumimoji="0" lang="en-US" altLang="en-US" b="0" i="0" u="none" strike="noStrike" cap="none" normalizeH="0" baseline="0" dirty="0">
              <a:ln>
                <a:noFill/>
              </a:ln>
              <a:solidFill>
                <a:schemeClr val="tx1"/>
              </a:solidFill>
              <a:effectLst/>
            </a:endParaRPr>
          </a:p>
          <a:p>
            <a:pPr lvl="0" eaLnBrk="0" fontAlgn="base" hangingPunct="0">
              <a:spcBef>
                <a:spcPct val="0"/>
              </a:spcBef>
              <a:spcAft>
                <a:spcPct val="0"/>
              </a:spcAft>
              <a:buFontTx/>
              <a:buChar char="•"/>
            </a:pPr>
            <a:r>
              <a:rPr lang="en-US" altLang="en-US" dirty="0">
                <a:solidFill>
                  <a:srgbClr val="1D1D1D"/>
                </a:solidFill>
              </a:rPr>
              <a:t>1:1 Peer Support Wellbeing Coaching (virtual sessions)</a:t>
            </a:r>
          </a:p>
          <a:p>
            <a:pPr lvl="0" eaLnBrk="0" fontAlgn="base" hangingPunct="0">
              <a:spcBef>
                <a:spcPct val="0"/>
              </a:spcBef>
              <a:spcAft>
                <a:spcPct val="0"/>
              </a:spcAft>
              <a:buFontTx/>
              <a:buChar char="•"/>
            </a:pPr>
            <a:r>
              <a:rPr lang="en-US" altLang="en-US" dirty="0">
                <a:solidFill>
                  <a:srgbClr val="1D1D1D"/>
                </a:solidFill>
              </a:rPr>
              <a:t>Support to access existing community groups</a:t>
            </a:r>
          </a:p>
          <a:p>
            <a:pPr lvl="0" eaLnBrk="0" fontAlgn="base" hangingPunct="0">
              <a:spcBef>
                <a:spcPct val="0"/>
              </a:spcBef>
              <a:spcAft>
                <a:spcPct val="0"/>
              </a:spcAft>
              <a:buFontTx/>
              <a:buChar char="•"/>
            </a:pPr>
            <a:r>
              <a:rPr lang="en-US" altLang="en-US" dirty="0">
                <a:solidFill>
                  <a:srgbClr val="1D1D1D"/>
                </a:solidFill>
              </a:rPr>
              <a:t>Signposting to specialist support</a:t>
            </a:r>
          </a:p>
          <a:p>
            <a:pPr lvl="0" eaLnBrk="0" fontAlgn="base" hangingPunct="0">
              <a:spcBef>
                <a:spcPct val="0"/>
              </a:spcBef>
              <a:spcAft>
                <a:spcPct val="0"/>
              </a:spcAft>
              <a:buFontTx/>
              <a:buChar char="•"/>
            </a:pPr>
            <a:r>
              <a:rPr lang="en-US" altLang="en-US" dirty="0">
                <a:solidFill>
                  <a:srgbClr val="1D1D1D"/>
                </a:solidFill>
              </a:rPr>
              <a:t>Peer support training</a:t>
            </a:r>
          </a:p>
          <a:p>
            <a:pPr lvl="0" eaLnBrk="0" fontAlgn="base" hangingPunct="0">
              <a:spcBef>
                <a:spcPct val="0"/>
              </a:spcBef>
              <a:spcAft>
                <a:spcPct val="0"/>
              </a:spcAft>
              <a:buFontTx/>
              <a:buChar char="•"/>
            </a:pPr>
            <a:r>
              <a:rPr lang="en-US" altLang="en-US" dirty="0">
                <a:solidFill>
                  <a:srgbClr val="1D1D1D"/>
                </a:solidFill>
              </a:rPr>
              <a:t>Establishing new groups for young people</a:t>
            </a:r>
          </a:p>
        </p:txBody>
      </p:sp>
      <p:sp>
        <p:nvSpPr>
          <p:cNvPr id="12" name="Rectangle 10"/>
          <p:cNvSpPr>
            <a:spLocks noChangeArrowheads="1"/>
          </p:cNvSpPr>
          <p:nvPr/>
        </p:nvSpPr>
        <p:spPr bwMode="auto">
          <a:xfrm>
            <a:off x="0" y="366999"/>
            <a:ext cx="65" cy="66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90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1300C1"/>
              </a:solidFill>
              <a:effectLst/>
              <a:latin typeface="Mind Meridian 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9827812"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0061050" y="5259788"/>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505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24553" y="5131154"/>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85530" y="1959942"/>
            <a:ext cx="11399520" cy="3970318"/>
          </a:xfrm>
          <a:prstGeom prst="rect">
            <a:avLst/>
          </a:prstGeom>
        </p:spPr>
        <p:txBody>
          <a:bodyPr wrap="square">
            <a:spAutoFit/>
          </a:bodyPr>
          <a:lstStyle/>
          <a:p>
            <a:r>
              <a:rPr lang="en-GB" b="1" i="0" dirty="0">
                <a:solidFill>
                  <a:srgbClr val="1300C1"/>
                </a:solidFill>
                <a:effectLst/>
              </a:rPr>
              <a:t>Support Routes:</a:t>
            </a:r>
            <a:endParaRPr lang="en-GB" b="0" i="0" dirty="0">
              <a:solidFill>
                <a:srgbClr val="1300C1"/>
              </a:solidFill>
              <a:effectLst/>
            </a:endParaRPr>
          </a:p>
          <a:p>
            <a:r>
              <a:rPr lang="en-GB" b="1" i="0" dirty="0">
                <a:solidFill>
                  <a:srgbClr val="1D1D1D"/>
                </a:solidFill>
                <a:effectLst/>
              </a:rPr>
              <a:t>Route A – Social Prescribing:</a:t>
            </a:r>
            <a:endParaRPr lang="en-GB" b="0" i="0" dirty="0">
              <a:solidFill>
                <a:srgbClr val="1D1D1D"/>
              </a:solidFill>
              <a:effectLst/>
            </a:endParaRPr>
          </a:p>
          <a:p>
            <a:pPr>
              <a:buFont typeface="Arial" panose="020B0604020202020204" pitchFamily="34" charset="0"/>
              <a:buChar char="•"/>
            </a:pPr>
            <a:r>
              <a:rPr lang="en-GB" b="0" i="0" dirty="0">
                <a:solidFill>
                  <a:srgbClr val="1D1D1D"/>
                </a:solidFill>
                <a:effectLst/>
              </a:rPr>
              <a:t>A social prescribing approach is used to signpost the young person into existing services.</a:t>
            </a:r>
          </a:p>
          <a:p>
            <a:pPr>
              <a:buFont typeface="Arial" panose="020B0604020202020204" pitchFamily="34" charset="0"/>
              <a:buChar char="•"/>
            </a:pPr>
            <a:r>
              <a:rPr lang="en-GB" b="0" i="0" dirty="0">
                <a:solidFill>
                  <a:srgbClr val="1D1D1D"/>
                </a:solidFill>
                <a:effectLst/>
              </a:rPr>
              <a:t>Support is provided as needed over a 2-month period.</a:t>
            </a:r>
          </a:p>
          <a:p>
            <a:r>
              <a:rPr lang="en-GB" b="1" i="0" dirty="0">
                <a:solidFill>
                  <a:srgbClr val="1D1D1D"/>
                </a:solidFill>
                <a:effectLst/>
              </a:rPr>
              <a:t>Route B – Targeted Peer Support Groups</a:t>
            </a:r>
            <a:endParaRPr lang="en-GB" b="0" i="0" dirty="0">
              <a:solidFill>
                <a:srgbClr val="1D1D1D"/>
              </a:solidFill>
              <a:effectLst/>
            </a:endParaRPr>
          </a:p>
          <a:p>
            <a:pPr>
              <a:buFont typeface="Arial" panose="020B0604020202020204" pitchFamily="34" charset="0"/>
              <a:buChar char="•"/>
            </a:pPr>
            <a:r>
              <a:rPr lang="en-GB" b="0" i="0" dirty="0">
                <a:solidFill>
                  <a:srgbClr val="1D1D1D"/>
                </a:solidFill>
                <a:effectLst/>
              </a:rPr>
              <a:t>Attendance at or creation of a specifically targeted peer support group.</a:t>
            </a:r>
          </a:p>
          <a:p>
            <a:pPr>
              <a:buFont typeface="Arial" panose="020B0604020202020204" pitchFamily="34" charset="0"/>
              <a:buChar char="•"/>
            </a:pPr>
            <a:r>
              <a:rPr lang="en-GB" b="0" i="0" dirty="0">
                <a:solidFill>
                  <a:srgbClr val="1D1D1D"/>
                </a:solidFill>
                <a:effectLst/>
              </a:rPr>
              <a:t>Groups may focus on LGBTQIA+, looked-after children, </a:t>
            </a:r>
            <a:r>
              <a:rPr lang="en-GB" b="0" i="0" dirty="0" err="1">
                <a:solidFill>
                  <a:srgbClr val="1D1D1D"/>
                </a:solidFill>
                <a:effectLst/>
              </a:rPr>
              <a:t>racialised</a:t>
            </a:r>
            <a:r>
              <a:rPr lang="en-GB" b="0" i="0" dirty="0">
                <a:solidFill>
                  <a:srgbClr val="1D1D1D"/>
                </a:solidFill>
                <a:effectLst/>
              </a:rPr>
              <a:t> communities, </a:t>
            </a:r>
            <a:r>
              <a:rPr lang="en-GB" b="0" i="0" dirty="0" err="1">
                <a:solidFill>
                  <a:srgbClr val="1D1D1D"/>
                </a:solidFill>
                <a:effectLst/>
              </a:rPr>
              <a:t>neurodiverse</a:t>
            </a:r>
            <a:r>
              <a:rPr lang="en-GB" b="0" i="0" dirty="0">
                <a:solidFill>
                  <a:srgbClr val="1D1D1D"/>
                </a:solidFill>
                <a:effectLst/>
              </a:rPr>
              <a:t>-specific needs, young carers, etc.</a:t>
            </a:r>
          </a:p>
          <a:p>
            <a:r>
              <a:rPr lang="en-GB" b="1" i="0" dirty="0">
                <a:solidFill>
                  <a:srgbClr val="1D1D1D"/>
                </a:solidFill>
                <a:effectLst/>
              </a:rPr>
              <a:t>Route C: Wellbeing Coaching</a:t>
            </a:r>
            <a:endParaRPr lang="en-GB" b="0" i="0" dirty="0">
              <a:solidFill>
                <a:srgbClr val="1D1D1D"/>
              </a:solidFill>
              <a:effectLst/>
            </a:endParaRPr>
          </a:p>
          <a:p>
            <a:pPr>
              <a:buFont typeface="Arial" panose="020B0604020202020204" pitchFamily="34" charset="0"/>
              <a:buChar char="•"/>
            </a:pPr>
            <a:r>
              <a:rPr lang="en-GB" b="0" i="0" dirty="0">
                <a:solidFill>
                  <a:srgbClr val="1D1D1D"/>
                </a:solidFill>
                <a:effectLst/>
              </a:rPr>
              <a:t>For young people not ready to attend a group setting.</a:t>
            </a:r>
          </a:p>
          <a:p>
            <a:pPr>
              <a:buFont typeface="Arial" panose="020B0604020202020204" pitchFamily="34" charset="0"/>
              <a:buChar char="•"/>
            </a:pPr>
            <a:r>
              <a:rPr lang="en-GB" b="0" i="0" dirty="0">
                <a:solidFill>
                  <a:srgbClr val="1D1D1D"/>
                </a:solidFill>
                <a:effectLst/>
              </a:rPr>
              <a:t>Wellbeing coaching involves a 6-week, 1-to-1 coaching intervention through Lancashire Mind.</a:t>
            </a:r>
          </a:p>
          <a:p>
            <a:r>
              <a:rPr lang="en-GB" b="1" i="0" dirty="0">
                <a:solidFill>
                  <a:srgbClr val="1D1D1D"/>
                </a:solidFill>
                <a:effectLst/>
              </a:rPr>
              <a:t>Route D: Specialist Support Services</a:t>
            </a:r>
            <a:endParaRPr lang="en-GB" b="0" i="0" dirty="0">
              <a:solidFill>
                <a:srgbClr val="1D1D1D"/>
              </a:solidFill>
              <a:effectLst/>
            </a:endParaRPr>
          </a:p>
          <a:p>
            <a:pPr>
              <a:buFont typeface="Arial" panose="020B0604020202020204" pitchFamily="34" charset="0"/>
              <a:buChar char="•"/>
            </a:pPr>
            <a:r>
              <a:rPr lang="en-GB" b="0" i="0" dirty="0">
                <a:solidFill>
                  <a:srgbClr val="1D1D1D"/>
                </a:solidFill>
                <a:effectLst/>
              </a:rPr>
              <a:t>Our support coordinator refers the young person into other specialist support services, such as ADHD support, addiction support, debt management, etc.</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58" y="206734"/>
            <a:ext cx="1618752" cy="1618752"/>
          </a:xfrm>
          <a:prstGeom prst="rect">
            <a:avLst/>
          </a:prstGeom>
        </p:spPr>
      </p:pic>
      <p:sp>
        <p:nvSpPr>
          <p:cNvPr id="4" name="Rectangle 3"/>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9094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C958D7-4318-774B-D68F-7FD8358E0CD2}"/>
              </a:ext>
            </a:extLst>
          </p:cNvPr>
          <p:cNvSpPr txBox="1"/>
          <p:nvPr/>
        </p:nvSpPr>
        <p:spPr>
          <a:xfrm>
            <a:off x="2350008" y="2321004"/>
            <a:ext cx="6464808" cy="1107996"/>
          </a:xfrm>
          <a:prstGeom prst="rect">
            <a:avLst/>
          </a:prstGeom>
          <a:noFill/>
        </p:spPr>
        <p:txBody>
          <a:bodyPr wrap="square" rtlCol="0">
            <a:spAutoFit/>
          </a:bodyPr>
          <a:lstStyle/>
          <a:p>
            <a:pPr algn="ctr"/>
            <a:r>
              <a:rPr lang="en-GB" sz="6600" b="1" dirty="0"/>
              <a:t>Family hubs</a:t>
            </a:r>
          </a:p>
        </p:txBody>
      </p:sp>
    </p:spTree>
    <p:extLst>
      <p:ext uri="{BB962C8B-B14F-4D97-AF65-F5344CB8AC3E}">
        <p14:creationId xmlns:p14="http://schemas.microsoft.com/office/powerpoint/2010/main" val="4263558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 y="127221"/>
            <a:ext cx="2000416" cy="2000416"/>
          </a:xfrm>
          <a:prstGeom prst="rect">
            <a:avLst/>
          </a:prstGeom>
        </p:spPr>
      </p:pic>
      <p:sp>
        <p:nvSpPr>
          <p:cNvPr id="3" name="TextBox 2"/>
          <p:cNvSpPr txBox="1"/>
          <p:nvPr/>
        </p:nvSpPr>
        <p:spPr>
          <a:xfrm>
            <a:off x="2560320" y="182880"/>
            <a:ext cx="7836407" cy="2308324"/>
          </a:xfrm>
          <a:prstGeom prst="rect">
            <a:avLst/>
          </a:prstGeom>
          <a:noFill/>
        </p:spPr>
        <p:txBody>
          <a:bodyPr wrap="square" rtlCol="0">
            <a:spAutoFit/>
          </a:bodyPr>
          <a:lstStyle/>
          <a:p>
            <a:r>
              <a:rPr lang="en-GB" dirty="0"/>
              <a:t>Find local services </a:t>
            </a:r>
            <a:endParaRPr lang="en-GB" dirty="0">
              <a:hlinkClick r:id="rId3"/>
            </a:endParaRPr>
          </a:p>
          <a:p>
            <a:r>
              <a:rPr lang="en-GB" dirty="0">
                <a:hlinkClick r:id="rId3"/>
              </a:rPr>
              <a:t>https://events.apps.lancashire.gov.uk/w/webpage/all-events?service=ALL</a:t>
            </a:r>
            <a:endParaRPr lang="en-GB" dirty="0"/>
          </a:p>
          <a:p>
            <a:r>
              <a:rPr lang="en-GB" b="1" dirty="0">
                <a:solidFill>
                  <a:srgbClr val="FF0000"/>
                </a:solidFill>
              </a:rPr>
              <a:t>Lune Park Family Hub </a:t>
            </a:r>
          </a:p>
          <a:p>
            <a:r>
              <a:rPr lang="en-GB" dirty="0"/>
              <a:t>Ryelands Park, Owen Road,</a:t>
            </a:r>
            <a:br>
              <a:rPr lang="en-GB" dirty="0"/>
            </a:br>
            <a:r>
              <a:rPr lang="en-GB" dirty="0"/>
              <a:t>Lancaster,LA1 2LN</a:t>
            </a:r>
            <a:br>
              <a:rPr lang="en-GB" dirty="0"/>
            </a:br>
            <a:r>
              <a:rPr lang="en-GB" dirty="0"/>
              <a:t>Email: </a:t>
            </a:r>
            <a:r>
              <a:rPr lang="en-GB" dirty="0">
                <a:hlinkClick r:id="rId4"/>
              </a:rPr>
              <a:t>lancasterfamilyhub@lancashire.gov.uk</a:t>
            </a:r>
            <a:endParaRPr lang="en-GB" dirty="0"/>
          </a:p>
          <a:p>
            <a:r>
              <a:rPr lang="en-GB" dirty="0"/>
              <a:t>Telephone: 01524 581280</a:t>
            </a:r>
          </a:p>
          <a:p>
            <a:endParaRPr lang="en-GB" dirty="0"/>
          </a:p>
        </p:txBody>
      </p:sp>
      <p:sp>
        <p:nvSpPr>
          <p:cNvPr id="4" name="Rectangle 3"/>
          <p:cNvSpPr/>
          <p:nvPr/>
        </p:nvSpPr>
        <p:spPr>
          <a:xfrm>
            <a:off x="201431" y="2362866"/>
            <a:ext cx="11709621" cy="4247317"/>
          </a:xfrm>
          <a:prstGeom prst="rect">
            <a:avLst/>
          </a:prstGeom>
        </p:spPr>
        <p:txBody>
          <a:bodyPr wrap="square">
            <a:spAutoFit/>
          </a:bodyPr>
          <a:lstStyle/>
          <a:p>
            <a:r>
              <a:rPr lang="en-GB" b="0" i="0" dirty="0">
                <a:solidFill>
                  <a:srgbClr val="212529"/>
                </a:solidFill>
                <a:effectLst/>
              </a:rPr>
              <a:t>The Children and Family Wellbeing Service (CFW) offers a wide range of support across the 0-19yrs+ age range (25 years for SEND) with a 'whole family' approach.</a:t>
            </a:r>
          </a:p>
          <a:p>
            <a:endParaRPr lang="en-GB" b="0" i="0" dirty="0">
              <a:solidFill>
                <a:srgbClr val="212529"/>
              </a:solidFill>
              <a:effectLst/>
            </a:endParaRPr>
          </a:p>
          <a:p>
            <a:r>
              <a:rPr lang="en-GB" b="0" i="0" dirty="0">
                <a:solidFill>
                  <a:srgbClr val="212529"/>
                </a:solidFill>
                <a:effectLst/>
              </a:rPr>
              <a:t>The service identifies as early as possible when a child, young person or family needs support, helping them to access services to meet their needs, working with them to ensure the support offered is right for them, is offered in the right place, and at the right time.</a:t>
            </a:r>
          </a:p>
          <a:p>
            <a:endParaRPr lang="en-GB" b="0" i="0" dirty="0">
              <a:solidFill>
                <a:srgbClr val="212529"/>
              </a:solidFill>
              <a:effectLst/>
            </a:endParaRPr>
          </a:p>
          <a:p>
            <a:r>
              <a:rPr lang="en-GB" b="0" i="0" dirty="0">
                <a:solidFill>
                  <a:srgbClr val="212529"/>
                </a:solidFill>
                <a:effectLst/>
              </a:rPr>
              <a:t>The main focus of the service is to provide an enhanced level of support to individual children, young people or families with higher levels of need. Service resources are prioritised towards identified priority target groups or individuals at risk who are assessed using Lancashire's </a:t>
            </a:r>
            <a:r>
              <a:rPr lang="en-GB" b="0" i="0" u="sng" dirty="0">
                <a:solidFill>
                  <a:srgbClr val="005EA5"/>
                </a:solidFill>
                <a:effectLst/>
              </a:rPr>
              <a:t>www.lancashire.gov.uk/practitioners/supporting-children-and-families/early-help-assessment/</a:t>
            </a:r>
            <a:r>
              <a:rPr lang="en-GB" b="0" i="0" dirty="0">
                <a:solidFill>
                  <a:srgbClr val="212529"/>
                </a:solidFill>
                <a:effectLst/>
              </a:rPr>
              <a:t> as having more complex or intensive needs.</a:t>
            </a:r>
          </a:p>
          <a:p>
            <a:endParaRPr lang="en-GB" dirty="0">
              <a:solidFill>
                <a:srgbClr val="212529"/>
              </a:solidFill>
            </a:endParaRPr>
          </a:p>
          <a:p>
            <a:r>
              <a:rPr lang="en-GB" b="1" i="0" dirty="0">
                <a:solidFill>
                  <a:srgbClr val="FF0000"/>
                </a:solidFill>
                <a:effectLst/>
              </a:rPr>
              <a:t>Coffee and Connect </a:t>
            </a:r>
            <a:r>
              <a:rPr lang="en-GB" b="0" i="0" dirty="0">
                <a:solidFill>
                  <a:srgbClr val="212529"/>
                </a:solidFill>
                <a:effectLst/>
              </a:rPr>
              <a:t>at Morecambe Library for families to seek advice from a  range of services. </a:t>
            </a:r>
          </a:p>
          <a:p>
            <a:r>
              <a:rPr lang="en-GB" b="0" i="0" dirty="0">
                <a:solidFill>
                  <a:srgbClr val="212529"/>
                </a:solidFill>
                <a:effectLst/>
              </a:rPr>
              <a:t>1</a:t>
            </a:r>
            <a:r>
              <a:rPr lang="en-GB" b="0" i="0" baseline="30000" dirty="0">
                <a:solidFill>
                  <a:srgbClr val="212529"/>
                </a:solidFill>
                <a:effectLst/>
              </a:rPr>
              <a:t>st</a:t>
            </a:r>
            <a:r>
              <a:rPr lang="en-GB" b="0" i="0" dirty="0">
                <a:solidFill>
                  <a:srgbClr val="212529"/>
                </a:solidFill>
                <a:effectLst/>
              </a:rPr>
              <a:t> Thursday of the month 9.30-11.30 pre school children welcome. </a:t>
            </a:r>
          </a:p>
          <a:p>
            <a:r>
              <a:rPr lang="en-GB" b="1" dirty="0">
                <a:solidFill>
                  <a:srgbClr val="FF0000"/>
                </a:solidFill>
              </a:rPr>
              <a:t>Coffee and Connect </a:t>
            </a:r>
            <a:r>
              <a:rPr lang="en-GB" dirty="0">
                <a:solidFill>
                  <a:srgbClr val="212529"/>
                </a:solidFill>
              </a:rPr>
              <a:t>at Carnforth Family Hub Sept 13</a:t>
            </a:r>
            <a:r>
              <a:rPr lang="en-GB" baseline="30000" dirty="0">
                <a:solidFill>
                  <a:srgbClr val="212529"/>
                </a:solidFill>
              </a:rPr>
              <a:t>th</a:t>
            </a:r>
            <a:r>
              <a:rPr lang="en-GB" dirty="0">
                <a:solidFill>
                  <a:srgbClr val="212529"/>
                </a:solidFill>
              </a:rPr>
              <a:t>, 20</a:t>
            </a:r>
            <a:r>
              <a:rPr lang="en-GB" baseline="30000" dirty="0">
                <a:solidFill>
                  <a:srgbClr val="212529"/>
                </a:solidFill>
              </a:rPr>
              <a:t>th</a:t>
            </a:r>
            <a:r>
              <a:rPr lang="en-GB" dirty="0">
                <a:solidFill>
                  <a:srgbClr val="212529"/>
                </a:solidFill>
              </a:rPr>
              <a:t>, 27</a:t>
            </a:r>
            <a:r>
              <a:rPr lang="en-GB" baseline="30000" dirty="0">
                <a:solidFill>
                  <a:srgbClr val="212529"/>
                </a:solidFill>
              </a:rPr>
              <a:t>th</a:t>
            </a:r>
            <a:r>
              <a:rPr lang="en-GB" dirty="0">
                <a:solidFill>
                  <a:srgbClr val="212529"/>
                </a:solidFill>
              </a:rPr>
              <a:t> (Oct dates TBC) 1.30-3.30</a:t>
            </a:r>
            <a:endParaRPr lang="en-GB" b="0" i="0" dirty="0">
              <a:solidFill>
                <a:srgbClr val="212529"/>
              </a:solidFill>
              <a:effectLst/>
            </a:endParaRPr>
          </a:p>
        </p:txBody>
      </p:sp>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978887" y="5259788"/>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90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50574D-BCFF-B44B-285F-FC4FEB7568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63600" y="-85724"/>
            <a:ext cx="4848818" cy="6857996"/>
          </a:xfrm>
          <a:prstGeom prst="rect">
            <a:avLst/>
          </a:prstGeom>
        </p:spPr>
      </p:pic>
    </p:spTree>
    <p:extLst>
      <p:ext uri="{BB962C8B-B14F-4D97-AF65-F5344CB8AC3E}">
        <p14:creationId xmlns:p14="http://schemas.microsoft.com/office/powerpoint/2010/main" val="2946348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775C21-142F-59B0-F719-D212BE3EB493}"/>
              </a:ext>
            </a:extLst>
          </p:cNvPr>
          <p:cNvSpPr txBox="1"/>
          <p:nvPr/>
        </p:nvSpPr>
        <p:spPr>
          <a:xfrm>
            <a:off x="155448" y="117693"/>
            <a:ext cx="10204704" cy="6463308"/>
          </a:xfrm>
          <a:prstGeom prst="rect">
            <a:avLst/>
          </a:prstGeom>
          <a:noFill/>
        </p:spPr>
        <p:txBody>
          <a:bodyPr wrap="square" rtlCol="0">
            <a:spAutoFit/>
          </a:bodyPr>
          <a:lstStyle/>
          <a:p>
            <a:r>
              <a:rPr lang="en-US" b="1" dirty="0"/>
              <a:t>Process agreed with Lancaster Autism Assessment Team</a:t>
            </a:r>
            <a:endParaRPr lang="en-GB" dirty="0"/>
          </a:p>
          <a:p>
            <a:r>
              <a:rPr lang="en-US" dirty="0"/>
              <a:t>Options for referral by professional who knows the child best: </a:t>
            </a:r>
            <a:endParaRPr lang="en-GB" dirty="0"/>
          </a:p>
          <a:p>
            <a:pPr lvl="0"/>
            <a:r>
              <a:rPr lang="en-US" dirty="0">
                <a:solidFill>
                  <a:srgbClr val="FF0000"/>
                </a:solidFill>
              </a:rPr>
              <a:t>OPTION A</a:t>
            </a:r>
            <a:r>
              <a:rPr lang="en-US" dirty="0"/>
              <a:t> - Part A fully completed to be sent with Part B where available </a:t>
            </a:r>
            <a:endParaRPr lang="en-GB" dirty="0"/>
          </a:p>
          <a:p>
            <a:pPr lvl="0"/>
            <a:r>
              <a:rPr lang="en-US" dirty="0">
                <a:solidFill>
                  <a:srgbClr val="FF0000"/>
                </a:solidFill>
              </a:rPr>
              <a:t>OPTION B</a:t>
            </a:r>
            <a:r>
              <a:rPr lang="en-US" dirty="0"/>
              <a:t> - Part A form completed with as much detail as possible including the demographics (the hub will need the demographics to open a referral). Complete a summary observation</a:t>
            </a:r>
            <a:r>
              <a:rPr lang="en-US" b="1" dirty="0"/>
              <a:t> </a:t>
            </a:r>
            <a:r>
              <a:rPr lang="en-GB" dirty="0"/>
              <a:t>of Behaviour in the class room and during playtime to be submitted with the Part A. </a:t>
            </a:r>
          </a:p>
          <a:p>
            <a:pPr lvl="0"/>
            <a:endParaRPr lang="en-GB" dirty="0"/>
          </a:p>
          <a:p>
            <a:pPr lvl="0"/>
            <a:r>
              <a:rPr lang="en-GB" b="1" dirty="0"/>
              <a:t>Referral information to include the following</a:t>
            </a:r>
            <a:r>
              <a:rPr lang="en-GB" dirty="0"/>
              <a:t>:</a:t>
            </a:r>
          </a:p>
          <a:p>
            <a:pPr lvl="0"/>
            <a:r>
              <a:rPr lang="en-GB" b="1" dirty="0"/>
              <a:t>Social interaction difficulties </a:t>
            </a:r>
            <a:r>
              <a:rPr lang="en-GB" dirty="0"/>
              <a:t>(e.g., limited peer relationships, eye contact, do they play alongside, lead play, take charge, follow others)</a:t>
            </a:r>
          </a:p>
          <a:p>
            <a:pPr lvl="0"/>
            <a:r>
              <a:rPr lang="en-GB" b="1" dirty="0"/>
              <a:t>Communication challenges </a:t>
            </a:r>
            <a:r>
              <a:rPr lang="en-GB" dirty="0"/>
              <a:t>(e.g., literal language, delayed speech, response to praise or fear of failure)</a:t>
            </a:r>
          </a:p>
          <a:p>
            <a:pPr lvl="0"/>
            <a:r>
              <a:rPr lang="en-GB" b="1" dirty="0"/>
              <a:t>Repetitive behaviours or routines  </a:t>
            </a:r>
            <a:r>
              <a:rPr lang="en-GB" dirty="0"/>
              <a:t>(response to changes in routine, need for routines)</a:t>
            </a:r>
          </a:p>
          <a:p>
            <a:pPr lvl="0"/>
            <a:r>
              <a:rPr lang="en-GB" b="1" dirty="0"/>
              <a:t>Sensory sensitivities </a:t>
            </a:r>
            <a:r>
              <a:rPr lang="en-GB" dirty="0"/>
              <a:t>(e.g., noise, textures, lights)</a:t>
            </a:r>
          </a:p>
          <a:p>
            <a:pPr lvl="0"/>
            <a:r>
              <a:rPr lang="en-GB" b="1" dirty="0"/>
              <a:t>Emotional regulation issues </a:t>
            </a:r>
            <a:r>
              <a:rPr lang="en-GB" dirty="0"/>
              <a:t>(e.g., meltdowns, shutdowns, returning after school holidays)</a:t>
            </a:r>
          </a:p>
          <a:p>
            <a:pPr lvl="0"/>
            <a:r>
              <a:rPr lang="en-GB" b="1" dirty="0"/>
              <a:t>Behavioural patterns across different settings </a:t>
            </a:r>
            <a:r>
              <a:rPr lang="en-GB" dirty="0"/>
              <a:t>or with different staff (classroom, playground, PPA time – how do they respond if there are teacher changes with or without warning etc.)</a:t>
            </a:r>
          </a:p>
          <a:p>
            <a:pPr>
              <a:buNone/>
            </a:pPr>
            <a:endParaRPr lang="en-GB" dirty="0"/>
          </a:p>
          <a:p>
            <a:pPr>
              <a:buNone/>
            </a:pPr>
            <a:r>
              <a:rPr lang="en-GB" b="1" dirty="0"/>
              <a:t>Professional Input details where applicable</a:t>
            </a:r>
          </a:p>
          <a:p>
            <a:pPr>
              <a:buFont typeface="Arial" panose="020B0604020202020204" pitchFamily="34" charset="0"/>
              <a:buChar char="•"/>
            </a:pPr>
            <a:r>
              <a:rPr lang="en-GB" dirty="0"/>
              <a:t>Educational Psychology involvement – EP reports, SEN Support / EHCP </a:t>
            </a:r>
          </a:p>
          <a:p>
            <a:pPr>
              <a:buFont typeface="Arial" panose="020B0604020202020204" pitchFamily="34" charset="0"/>
              <a:buChar char="•"/>
            </a:pPr>
            <a:r>
              <a:rPr lang="en-GB" dirty="0"/>
              <a:t>Speech and Language Therapy reports</a:t>
            </a:r>
          </a:p>
          <a:p>
            <a:pPr>
              <a:buFont typeface="Arial" panose="020B0604020202020204" pitchFamily="34" charset="0"/>
              <a:buChar char="•"/>
            </a:pPr>
            <a:r>
              <a:rPr lang="en-GB" dirty="0"/>
              <a:t>CAMHS or paediatrician input</a:t>
            </a:r>
          </a:p>
          <a:p>
            <a:pPr>
              <a:buFont typeface="Arial" panose="020B0604020202020204" pitchFamily="34" charset="0"/>
              <a:buChar char="•"/>
            </a:pPr>
            <a:r>
              <a:rPr lang="en-GB" dirty="0"/>
              <a:t>Other relevant assessments or reports – are they / have they been known to CFW / CSC if so, why? </a:t>
            </a:r>
          </a:p>
        </p:txBody>
      </p:sp>
    </p:spTree>
    <p:extLst>
      <p:ext uri="{BB962C8B-B14F-4D97-AF65-F5344CB8AC3E}">
        <p14:creationId xmlns:p14="http://schemas.microsoft.com/office/powerpoint/2010/main" val="2893143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8A124-4DF6-B307-B670-E496E0F142E1}"/>
              </a:ext>
            </a:extLst>
          </p:cNvPr>
          <p:cNvSpPr txBox="1"/>
          <p:nvPr/>
        </p:nvSpPr>
        <p:spPr>
          <a:xfrm>
            <a:off x="1874520" y="2182505"/>
            <a:ext cx="7498080" cy="2492990"/>
          </a:xfrm>
          <a:prstGeom prst="rect">
            <a:avLst/>
          </a:prstGeom>
          <a:noFill/>
        </p:spPr>
        <p:txBody>
          <a:bodyPr wrap="square" rtlCol="0">
            <a:spAutoFit/>
          </a:bodyPr>
          <a:lstStyle/>
          <a:p>
            <a:pPr algn="ctr"/>
            <a:r>
              <a:rPr lang="en-GB" sz="6000" b="1" dirty="0"/>
              <a:t>Post-diagnostic Support</a:t>
            </a:r>
          </a:p>
          <a:p>
            <a:endParaRPr lang="en-GB" dirty="0"/>
          </a:p>
          <a:p>
            <a:endParaRPr lang="en-GB" dirty="0"/>
          </a:p>
        </p:txBody>
      </p:sp>
    </p:spTree>
    <p:extLst>
      <p:ext uri="{BB962C8B-B14F-4D97-AF65-F5344CB8AC3E}">
        <p14:creationId xmlns:p14="http://schemas.microsoft.com/office/powerpoint/2010/main" val="3652277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991" y="1171343"/>
            <a:ext cx="11538488" cy="6186309"/>
          </a:xfrm>
          <a:prstGeom prst="rect">
            <a:avLst/>
          </a:prstGeom>
          <a:noFill/>
        </p:spPr>
        <p:txBody>
          <a:bodyPr wrap="square" rtlCol="0">
            <a:spAutoFit/>
          </a:bodyPr>
          <a:lstStyle/>
          <a:p>
            <a:r>
              <a:rPr lang="en-GB" dirty="0">
                <a:hlinkClick r:id="rId2"/>
              </a:rPr>
              <a:t>www.autism.org.uk/advice-and-guidance/topics/resources-for-autistic-teenagers</a:t>
            </a:r>
            <a:r>
              <a:rPr lang="en-GB" dirty="0"/>
              <a:t> </a:t>
            </a:r>
          </a:p>
          <a:p>
            <a:r>
              <a:rPr lang="en-GB" dirty="0"/>
              <a:t>The Know Yourself series is a set of free resources which includes videos and downloadable guides aiming to support you and others like you to understand what being autistic means.  </a:t>
            </a:r>
          </a:p>
          <a:p>
            <a:r>
              <a:rPr lang="en-GB" dirty="0"/>
              <a:t>In the resources you'll hear from young autistic people talking about their experiences and what has helped them. The aim is to offer information and ideas that will empower you to begin to explore your own experiences and understand yourself more.  </a:t>
            </a:r>
          </a:p>
          <a:p>
            <a:r>
              <a:rPr lang="en-GB" dirty="0"/>
              <a:t>The series will cover six topics in total over the course of three years. First 2 are below </a:t>
            </a:r>
          </a:p>
          <a:p>
            <a:r>
              <a:rPr lang="en-GB" dirty="0"/>
              <a:t>Energy Accounting Guide (Similar to Spoon theory)</a:t>
            </a:r>
          </a:p>
          <a:p>
            <a:r>
              <a:rPr lang="en-GB" dirty="0">
                <a:hlinkClick r:id="rId3"/>
              </a:rPr>
              <a:t>National Autistic Society Know Yourself series (thirdlight.com)</a:t>
            </a:r>
            <a:endParaRPr lang="en-GB" dirty="0"/>
          </a:p>
          <a:p>
            <a:r>
              <a:rPr lang="en-GB" dirty="0"/>
              <a:t>Know Yourself Guide – list of resources including booked and videos to support understanding </a:t>
            </a:r>
          </a:p>
          <a:p>
            <a:r>
              <a:rPr lang="en-GB" dirty="0">
                <a:hlinkClick r:id="rId4"/>
              </a:rPr>
              <a:t>Know Yourself other resources.pdf (thirdlight.com)</a:t>
            </a:r>
            <a:endParaRPr lang="en-GB" dirty="0"/>
          </a:p>
          <a:p>
            <a:r>
              <a:rPr lang="en-GB" dirty="0">
                <a:hlinkClick r:id="rId5"/>
              </a:rPr>
              <a:t>www.autism.org.uk/advice-and-guidance/topics/diagnosis</a:t>
            </a:r>
            <a:r>
              <a:rPr lang="en-GB" dirty="0"/>
              <a:t> Information, practical and multimedia resources about how autistic people and their families may feel after a diagnosis and the support that may be available.</a:t>
            </a:r>
          </a:p>
          <a:p>
            <a:endParaRPr lang="en-GB" dirty="0"/>
          </a:p>
          <a:p>
            <a:endParaRPr lang="en-GB" dirty="0"/>
          </a:p>
          <a:p>
            <a:endParaRPr lang="en-GB" dirty="0"/>
          </a:p>
          <a:p>
            <a:r>
              <a:rPr lang="en-GB" dirty="0"/>
              <a:t>What is Autism videos and resources </a:t>
            </a:r>
          </a:p>
          <a:p>
            <a:r>
              <a:rPr lang="en-GB" dirty="0">
                <a:hlinkClick r:id="rId6"/>
              </a:rPr>
              <a:t>www.ambitiousaboutautism.org.uk/information-about-autism/understanding-autism/what-is-autism</a:t>
            </a:r>
            <a:r>
              <a:rPr lang="en-GB" dirty="0"/>
              <a:t> </a:t>
            </a:r>
          </a:p>
          <a:p>
            <a:r>
              <a:rPr lang="en-GB" dirty="0"/>
              <a:t>Some new resources have been launched on the Ambitious about Autism website to support understanding behaviour.  </a:t>
            </a:r>
            <a:r>
              <a:rPr lang="en-GB" dirty="0">
                <a:hlinkClick r:id="rId7" tooltip="https://www.ambitiousaboutautism.org.uk/information-about-autism/health-and-wellbeing/physical-mental-wellbeing/quality-of-life-at-home"/>
              </a:rPr>
              <a:t>Quality of life at home toolkit | Ambitious about Autism</a:t>
            </a:r>
            <a:endParaRPr lang="en-GB" dirty="0"/>
          </a:p>
          <a:p>
            <a:endParaRPr lang="en-GB" dirty="0"/>
          </a:p>
          <a:p>
            <a:endParaRPr lang="en-GB" dirty="0"/>
          </a:p>
        </p:txBody>
      </p:sp>
      <p:sp>
        <p:nvSpPr>
          <p:cNvPr id="5" name="TextBox 4"/>
          <p:cNvSpPr txBox="1"/>
          <p:nvPr/>
        </p:nvSpPr>
        <p:spPr>
          <a:xfrm>
            <a:off x="92991" y="135260"/>
            <a:ext cx="8090115" cy="369332"/>
          </a:xfrm>
          <a:prstGeom prst="rect">
            <a:avLst/>
          </a:prstGeom>
          <a:noFill/>
        </p:spPr>
        <p:txBody>
          <a:bodyPr wrap="square" rtlCol="0">
            <a:spAutoFit/>
          </a:bodyPr>
          <a:lstStyle/>
          <a:p>
            <a:r>
              <a:rPr lang="en-GB" b="1" dirty="0"/>
              <a:t>Resources to support understanding of the diagnosis</a:t>
            </a:r>
          </a:p>
        </p:txBody>
      </p:sp>
      <p:pic>
        <p:nvPicPr>
          <p:cNvPr id="1026" name="Picture 2" descr="undefin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726" y="504592"/>
            <a:ext cx="15811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726" y="4948857"/>
            <a:ext cx="19812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450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and white cover with a blue circle with a white logo and a purple circle with white text&#10;&#10;AI-generated content may be incorrect.">
            <a:extLst>
              <a:ext uri="{FF2B5EF4-FFF2-40B4-BE49-F238E27FC236}">
                <a16:creationId xmlns:a16="http://schemas.microsoft.com/office/drawing/2014/main" id="{BAEA8921-0D25-BF4B-6C32-FA148DA61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0020" y="1703714"/>
            <a:ext cx="1711367" cy="2475118"/>
          </a:xfrm>
          <a:prstGeom prst="rect">
            <a:avLst/>
          </a:prstGeom>
        </p:spPr>
      </p:pic>
      <p:pic>
        <p:nvPicPr>
          <p:cNvPr id="5" name="Picture 4" descr="A purple and white cover with a hand holding a person&#10;&#10;AI-generated content may be incorrect.">
            <a:extLst>
              <a:ext uri="{FF2B5EF4-FFF2-40B4-BE49-F238E27FC236}">
                <a16:creationId xmlns:a16="http://schemas.microsoft.com/office/drawing/2014/main" id="{5128A2C8-1BD3-FCA5-D6AB-5B095B9A40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892" y="1768105"/>
            <a:ext cx="1948087" cy="2721684"/>
          </a:xfrm>
          <a:prstGeom prst="rect">
            <a:avLst/>
          </a:prstGeom>
        </p:spPr>
      </p:pic>
      <p:pic>
        <p:nvPicPr>
          <p:cNvPr id="7" name="Picture 6" descr="A cover of a book&#10;&#10;AI-generated content may be incorrect.">
            <a:extLst>
              <a:ext uri="{FF2B5EF4-FFF2-40B4-BE49-F238E27FC236}">
                <a16:creationId xmlns:a16="http://schemas.microsoft.com/office/drawing/2014/main" id="{E7E24913-9E91-CE8E-B235-D1E28C8FC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1" y="1703714"/>
            <a:ext cx="1937296" cy="2734640"/>
          </a:xfrm>
          <a:prstGeom prst="rect">
            <a:avLst/>
          </a:prstGeom>
        </p:spPr>
      </p:pic>
      <p:pic>
        <p:nvPicPr>
          <p:cNvPr id="9" name="Picture 8" descr="A purple and white cover with a purple circle with a white outline and a white head with a magnifying glass&#10;&#10;AI-generated content may be incorrect.">
            <a:extLst>
              <a:ext uri="{FF2B5EF4-FFF2-40B4-BE49-F238E27FC236}">
                <a16:creationId xmlns:a16="http://schemas.microsoft.com/office/drawing/2014/main" id="{7EFCB245-4E42-DA16-EADA-597DEA97C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557" y="4227890"/>
            <a:ext cx="1707989" cy="2441566"/>
          </a:xfrm>
          <a:prstGeom prst="rect">
            <a:avLst/>
          </a:prstGeom>
        </p:spPr>
      </p:pic>
      <p:pic>
        <p:nvPicPr>
          <p:cNvPr id="11" name="Picture 10" descr="A qr code on a white background&#10;&#10;AI-generated content may be incorrect.">
            <a:extLst>
              <a:ext uri="{FF2B5EF4-FFF2-40B4-BE49-F238E27FC236}">
                <a16:creationId xmlns:a16="http://schemas.microsoft.com/office/drawing/2014/main" id="{2C2DFDBF-227F-2FD5-A55B-A5B3F529B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2861" y="235992"/>
            <a:ext cx="2363764" cy="3064226"/>
          </a:xfrm>
          <a:prstGeom prst="rect">
            <a:avLst/>
          </a:prstGeom>
        </p:spPr>
      </p:pic>
      <p:pic>
        <p:nvPicPr>
          <p:cNvPr id="13" name="Picture 12" descr="A logo with text on it&#10;&#10;AI-generated content may be incorrect.">
            <a:extLst>
              <a:ext uri="{FF2B5EF4-FFF2-40B4-BE49-F238E27FC236}">
                <a16:creationId xmlns:a16="http://schemas.microsoft.com/office/drawing/2014/main" id="{08636F59-A1FA-5892-254A-7FE88D97D7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66" y="188544"/>
            <a:ext cx="3315852" cy="1657926"/>
          </a:xfrm>
          <a:prstGeom prst="rect">
            <a:avLst/>
          </a:prstGeom>
        </p:spPr>
      </p:pic>
      <p:sp>
        <p:nvSpPr>
          <p:cNvPr id="2" name="TextBox 1">
            <a:extLst>
              <a:ext uri="{FF2B5EF4-FFF2-40B4-BE49-F238E27FC236}">
                <a16:creationId xmlns:a16="http://schemas.microsoft.com/office/drawing/2014/main" id="{5E92E005-D517-7860-627C-C9F69DA1B4D4}"/>
              </a:ext>
            </a:extLst>
          </p:cNvPr>
          <p:cNvSpPr txBox="1"/>
          <p:nvPr/>
        </p:nvSpPr>
        <p:spPr>
          <a:xfrm>
            <a:off x="3950892" y="493188"/>
            <a:ext cx="5220495" cy="646331"/>
          </a:xfrm>
          <a:prstGeom prst="rect">
            <a:avLst/>
          </a:prstGeom>
          <a:noFill/>
        </p:spPr>
        <p:txBody>
          <a:bodyPr wrap="square" rtlCol="0">
            <a:spAutoFit/>
          </a:bodyPr>
          <a:lstStyle/>
          <a:p>
            <a:r>
              <a:rPr lang="en-GB" dirty="0">
                <a:hlinkClick r:id="rId8"/>
              </a:rPr>
              <a:t>www.autism.org.uk/advice-and-guidance/topics/resources-for-autistic-teenagers</a:t>
            </a:r>
            <a:r>
              <a:rPr lang="en-GB" dirty="0"/>
              <a:t> </a:t>
            </a:r>
          </a:p>
        </p:txBody>
      </p:sp>
      <p:pic>
        <p:nvPicPr>
          <p:cNvPr id="6" name="Picture 5" descr="A purple and white cover with two people&#10;&#10;AI-generated content may be incorrect.">
            <a:extLst>
              <a:ext uri="{FF2B5EF4-FFF2-40B4-BE49-F238E27FC236}">
                <a16:creationId xmlns:a16="http://schemas.microsoft.com/office/drawing/2014/main" id="{8C8A9DCB-F959-54AA-A97B-03ABB1AFC0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3324" y="4154629"/>
            <a:ext cx="1835009" cy="2602537"/>
          </a:xfrm>
          <a:prstGeom prst="rect">
            <a:avLst/>
          </a:prstGeom>
        </p:spPr>
      </p:pic>
    </p:spTree>
    <p:extLst>
      <p:ext uri="{BB962C8B-B14F-4D97-AF65-F5344CB8AC3E}">
        <p14:creationId xmlns:p14="http://schemas.microsoft.com/office/powerpoint/2010/main" val="268572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1180AF-2B0B-8ECC-E440-55123F42F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7091" y="68263"/>
            <a:ext cx="4637817" cy="6721475"/>
          </a:xfrm>
          <a:prstGeom prst="rect">
            <a:avLst/>
          </a:prstGeom>
          <a:noFill/>
        </p:spPr>
      </p:pic>
    </p:spTree>
    <p:extLst>
      <p:ext uri="{BB962C8B-B14F-4D97-AF65-F5344CB8AC3E}">
        <p14:creationId xmlns:p14="http://schemas.microsoft.com/office/powerpoint/2010/main" val="309542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200" y="487682"/>
            <a:ext cx="9743457" cy="5078313"/>
          </a:xfrm>
          <a:prstGeom prst="rect">
            <a:avLst/>
          </a:prstGeom>
          <a:noFill/>
        </p:spPr>
        <p:txBody>
          <a:bodyPr wrap="square" rtlCol="0">
            <a:spAutoFit/>
          </a:bodyPr>
          <a:lstStyle/>
          <a:p>
            <a:r>
              <a:rPr lang="en-GB" dirty="0">
                <a:solidFill>
                  <a:schemeClr val="accent5"/>
                </a:solidFill>
              </a:rPr>
              <a:t>Check your pack of resources that was sent to you with the Diagnosis report for useful links including:</a:t>
            </a:r>
          </a:p>
          <a:p>
            <a:endParaRPr lang="en-GB" dirty="0"/>
          </a:p>
          <a:p>
            <a:r>
              <a:rPr lang="en-GB" dirty="0"/>
              <a:t>‘Amazing things happen’ you tube clip about ASD</a:t>
            </a:r>
          </a:p>
          <a:p>
            <a:r>
              <a:rPr lang="en-GB" u="sng" dirty="0">
                <a:hlinkClick r:id="rId2"/>
              </a:rPr>
              <a:t>https://www.youtube.com/watch?v=RbwRrVw-CRo</a:t>
            </a:r>
            <a:r>
              <a:rPr lang="en-GB" dirty="0"/>
              <a:t> </a:t>
            </a:r>
          </a:p>
          <a:p>
            <a:endParaRPr lang="en-GB" dirty="0"/>
          </a:p>
          <a:p>
            <a:r>
              <a:rPr lang="en-GB" dirty="0"/>
              <a:t> </a:t>
            </a:r>
          </a:p>
          <a:p>
            <a:r>
              <a:rPr lang="en-GB" dirty="0"/>
              <a:t>Inside our Autistic Minds </a:t>
            </a:r>
            <a:r>
              <a:rPr lang="en-GB" dirty="0">
                <a:hlinkClick r:id="rId3"/>
              </a:rPr>
              <a:t>BBC Two - Inside Our Autistic Minds</a:t>
            </a:r>
            <a:r>
              <a:rPr lang="en-GB" dirty="0"/>
              <a:t> </a:t>
            </a:r>
          </a:p>
          <a:p>
            <a:endParaRPr lang="en-GB" dirty="0"/>
          </a:p>
          <a:p>
            <a:r>
              <a:rPr lang="en-GB" dirty="0"/>
              <a:t>Paddy McGuinness documentary – Our Family and Autism</a:t>
            </a:r>
          </a:p>
          <a:p>
            <a:r>
              <a:rPr lang="en-GB" dirty="0">
                <a:hlinkClick r:id="rId4"/>
              </a:rPr>
              <a:t>https://www.bbc.co.uk/iplayer/episode/m00122vl/paddy-and-christine-mcguinness-our-family-and-autism</a:t>
            </a:r>
            <a:endParaRPr lang="en-GB" dirty="0"/>
          </a:p>
          <a:p>
            <a:r>
              <a:rPr lang="en-GB" dirty="0"/>
              <a:t> </a:t>
            </a:r>
          </a:p>
          <a:p>
            <a:endParaRPr lang="en-GB" dirty="0"/>
          </a:p>
          <a:p>
            <a:r>
              <a:rPr lang="en-GB" dirty="0"/>
              <a:t>Discover together what brings them JOY! As long as it’s safe and can be done in a safe and responsible way, let them continue with their passion. We all have things that make us happy and brings us joy. Encourage them to try new things or revisit old passions to find their “thing”. </a:t>
            </a:r>
          </a:p>
          <a:p>
            <a:endParaRPr lang="en-GB" dirty="0"/>
          </a:p>
        </p:txBody>
      </p:sp>
    </p:spTree>
    <p:extLst>
      <p:ext uri="{BB962C8B-B14F-4D97-AF65-F5344CB8AC3E}">
        <p14:creationId xmlns:p14="http://schemas.microsoft.com/office/powerpoint/2010/main" val="60653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2D7ED3-5C82-33DC-D8DE-33E37F9BDB0F}"/>
              </a:ext>
            </a:extLst>
          </p:cNvPr>
          <p:cNvSpPr/>
          <p:nvPr/>
        </p:nvSpPr>
        <p:spPr>
          <a:xfrm>
            <a:off x="10061050" y="5259788"/>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EF4B7D1-867A-A791-CFB0-B57EEE4BED33}"/>
              </a:ext>
            </a:extLst>
          </p:cNvPr>
          <p:cNvSpPr txBox="1"/>
          <p:nvPr/>
        </p:nvSpPr>
        <p:spPr>
          <a:xfrm>
            <a:off x="322301" y="1795464"/>
            <a:ext cx="11698249" cy="3970318"/>
          </a:xfrm>
          <a:prstGeom prst="rect">
            <a:avLst/>
          </a:prstGeom>
          <a:noFill/>
        </p:spPr>
        <p:txBody>
          <a:bodyPr wrap="square">
            <a:spAutoFit/>
          </a:bodyPr>
          <a:lstStyle/>
          <a:p>
            <a:r>
              <a:rPr lang="en-GB" b="0" i="0" dirty="0">
                <a:solidFill>
                  <a:srgbClr val="111111"/>
                </a:solidFill>
                <a:effectLst/>
                <a:latin typeface="ui-sans-serif"/>
              </a:rPr>
              <a:t>NeuroBears (recommended by Anna Freud Organisation) is a course all about the autistic experience developed for, and in collaboration with, autistic young people. Aimed at young autistic people aged 8-14 who are new to understanding their autism. Through NeuroBears we hope to educate and increase young people’s understanding of their autistic experience and encourage them to share how they experience their autism with safe adults.</a:t>
            </a:r>
          </a:p>
          <a:p>
            <a:r>
              <a:rPr lang="en-GB" dirty="0" err="1"/>
              <a:t>Neurobears</a:t>
            </a:r>
            <a:r>
              <a:rPr lang="en-GB" dirty="0"/>
              <a:t> has approximately 90 minutes of videos, broken down into 12 video sessions. The course is accompanied by young person and adult workbooks. License for home use is £75</a:t>
            </a:r>
          </a:p>
          <a:p>
            <a:r>
              <a:rPr lang="en-GB" dirty="0"/>
              <a:t>The topics covered are:</a:t>
            </a:r>
          </a:p>
          <a:p>
            <a:r>
              <a:rPr lang="en-GB" dirty="0"/>
              <a:t>A brief history of autism</a:t>
            </a:r>
          </a:p>
          <a:p>
            <a:r>
              <a:rPr lang="en-GB" dirty="0"/>
              <a:t>A positive strengths-based diagnosis model. Autism Myths</a:t>
            </a:r>
          </a:p>
          <a:p>
            <a:r>
              <a:rPr lang="en-GB" dirty="0"/>
              <a:t>Neurodivergence - Autism + environment = outcome</a:t>
            </a:r>
          </a:p>
          <a:p>
            <a:r>
              <a:rPr lang="en-GB" dirty="0"/>
              <a:t>What autism isn’t – co-occurring conditions</a:t>
            </a:r>
          </a:p>
          <a:p>
            <a:r>
              <a:rPr lang="en-GB" dirty="0"/>
              <a:t>Autism and sensory experience</a:t>
            </a:r>
          </a:p>
          <a:p>
            <a:r>
              <a:rPr lang="en-GB" dirty="0"/>
              <a:t>Autistic overwhelm, meltdowns, and shutdowns. Autistic communication Autistic Masking. Spoon Theory and Autistic burnout. Autistic identity. Examples and personal experiences</a:t>
            </a:r>
          </a:p>
        </p:txBody>
      </p:sp>
      <p:pic>
        <p:nvPicPr>
          <p:cNvPr id="5" name="Picture 4" descr="A logo with a bear in the middle of a circle&#10;&#10;AI-generated content may be incorrect.">
            <a:extLst>
              <a:ext uri="{FF2B5EF4-FFF2-40B4-BE49-F238E27FC236}">
                <a16:creationId xmlns:a16="http://schemas.microsoft.com/office/drawing/2014/main" id="{9CB33B97-E911-AA6B-098F-A90FEB94A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1" y="66675"/>
            <a:ext cx="1624014" cy="1624014"/>
          </a:xfrm>
          <a:prstGeom prst="rect">
            <a:avLst/>
          </a:prstGeom>
        </p:spPr>
      </p:pic>
      <p:sp>
        <p:nvSpPr>
          <p:cNvPr id="6" name="TextBox 5">
            <a:extLst>
              <a:ext uri="{FF2B5EF4-FFF2-40B4-BE49-F238E27FC236}">
                <a16:creationId xmlns:a16="http://schemas.microsoft.com/office/drawing/2014/main" id="{FAC99DD4-D565-A7CD-D724-7296370FEBB9}"/>
              </a:ext>
            </a:extLst>
          </p:cNvPr>
          <p:cNvSpPr txBox="1"/>
          <p:nvPr/>
        </p:nvSpPr>
        <p:spPr>
          <a:xfrm>
            <a:off x="3048000" y="349597"/>
            <a:ext cx="2943225" cy="369332"/>
          </a:xfrm>
          <a:prstGeom prst="rect">
            <a:avLst/>
          </a:prstGeom>
          <a:noFill/>
        </p:spPr>
        <p:txBody>
          <a:bodyPr wrap="square" rtlCol="0">
            <a:spAutoFit/>
          </a:bodyPr>
          <a:lstStyle/>
          <a:p>
            <a:r>
              <a:rPr lang="en-GB" dirty="0">
                <a:hlinkClick r:id="rId3"/>
              </a:rPr>
              <a:t>www.pandasonline.org</a:t>
            </a:r>
            <a:r>
              <a:rPr lang="en-GB" dirty="0"/>
              <a:t> </a:t>
            </a:r>
          </a:p>
        </p:txBody>
      </p:sp>
      <p:sp>
        <p:nvSpPr>
          <p:cNvPr id="8" name="Rectangle 7">
            <a:extLst>
              <a:ext uri="{FF2B5EF4-FFF2-40B4-BE49-F238E27FC236}">
                <a16:creationId xmlns:a16="http://schemas.microsoft.com/office/drawing/2014/main" id="{A7913501-5FC9-0F7D-911A-E647F7A1E998}"/>
              </a:ext>
            </a:extLst>
          </p:cNvPr>
          <p:cNvSpPr/>
          <p:nvPr/>
        </p:nvSpPr>
        <p:spPr>
          <a:xfrm>
            <a:off x="9975325" y="29311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3903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with text on it&#10;&#10;AI-generated content may be incorrect.">
            <a:extLst>
              <a:ext uri="{FF2B5EF4-FFF2-40B4-BE49-F238E27FC236}">
                <a16:creationId xmlns:a16="http://schemas.microsoft.com/office/drawing/2014/main" id="{EEF6F0C9-F9B1-E656-5523-709D305E5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23" y="275021"/>
            <a:ext cx="3305796" cy="1262378"/>
          </a:xfrm>
          <a:prstGeom prst="rect">
            <a:avLst/>
          </a:prstGeom>
        </p:spPr>
      </p:pic>
      <p:sp>
        <p:nvSpPr>
          <p:cNvPr id="8" name="TextBox 7">
            <a:extLst>
              <a:ext uri="{FF2B5EF4-FFF2-40B4-BE49-F238E27FC236}">
                <a16:creationId xmlns:a16="http://schemas.microsoft.com/office/drawing/2014/main" id="{AEF9C347-4481-0B2C-408E-6FCF498B4DCA}"/>
              </a:ext>
            </a:extLst>
          </p:cNvPr>
          <p:cNvSpPr txBox="1"/>
          <p:nvPr/>
        </p:nvSpPr>
        <p:spPr>
          <a:xfrm>
            <a:off x="3952232" y="402469"/>
            <a:ext cx="6964584" cy="369332"/>
          </a:xfrm>
          <a:prstGeom prst="rect">
            <a:avLst/>
          </a:prstGeom>
          <a:noFill/>
        </p:spPr>
        <p:txBody>
          <a:bodyPr wrap="square">
            <a:spAutoFit/>
          </a:bodyPr>
          <a:lstStyle/>
          <a:p>
            <a:r>
              <a:rPr lang="en-GB" dirty="0">
                <a:hlinkClick r:id="rId3"/>
              </a:rPr>
              <a:t>www.lmc.ac.uk/courses/a-z-courses/understanding-autism-level-2</a:t>
            </a:r>
            <a:r>
              <a:rPr lang="en-GB" dirty="0"/>
              <a:t> </a:t>
            </a:r>
          </a:p>
        </p:txBody>
      </p:sp>
      <p:sp>
        <p:nvSpPr>
          <p:cNvPr id="10" name="TextBox 9">
            <a:extLst>
              <a:ext uri="{FF2B5EF4-FFF2-40B4-BE49-F238E27FC236}">
                <a16:creationId xmlns:a16="http://schemas.microsoft.com/office/drawing/2014/main" id="{68FD9534-B1D3-4208-D1FD-A56F136C01BD}"/>
              </a:ext>
            </a:extLst>
          </p:cNvPr>
          <p:cNvSpPr txBox="1"/>
          <p:nvPr/>
        </p:nvSpPr>
        <p:spPr>
          <a:xfrm>
            <a:off x="330100" y="2196922"/>
            <a:ext cx="11248142" cy="4401205"/>
          </a:xfrm>
          <a:prstGeom prst="rect">
            <a:avLst/>
          </a:prstGeom>
          <a:noFill/>
          <a:ln>
            <a:solidFill>
              <a:schemeClr val="tx1"/>
            </a:solidFill>
          </a:ln>
        </p:spPr>
        <p:txBody>
          <a:bodyPr wrap="square">
            <a:spAutoFit/>
          </a:bodyPr>
          <a:lstStyle/>
          <a:p>
            <a:pPr algn="l">
              <a:buNone/>
            </a:pPr>
            <a:r>
              <a:rPr lang="en-GB" sz="1400" b="1" i="0" cap="all" dirty="0">
                <a:solidFill>
                  <a:srgbClr val="002F6C"/>
                </a:solidFill>
                <a:effectLst/>
                <a:latin typeface="Raleway" pitchFamily="2" charset="0"/>
              </a:rPr>
              <a:t>Understanding Autism - Level 2</a:t>
            </a:r>
          </a:p>
          <a:p>
            <a:pPr algn="l">
              <a:buNone/>
            </a:pPr>
            <a:endParaRPr lang="en-GB" sz="1400" b="1" i="0" cap="all" dirty="0">
              <a:solidFill>
                <a:srgbClr val="002F6C"/>
              </a:solidFill>
              <a:effectLst/>
              <a:latin typeface="Raleway" pitchFamily="2" charset="0"/>
            </a:endParaRPr>
          </a:p>
          <a:p>
            <a:pPr>
              <a:buNone/>
            </a:pPr>
            <a:r>
              <a:rPr lang="en-GB" sz="1400" b="0" i="0" dirty="0">
                <a:solidFill>
                  <a:srgbClr val="333333"/>
                </a:solidFill>
                <a:effectLst/>
                <a:latin typeface="Arial" panose="020B0604020202020204" pitchFamily="34" charset="0"/>
                <a:cs typeface="Arial" panose="020B0604020202020204" pitchFamily="34" charset="0"/>
              </a:rPr>
              <a:t>Over the 8 - 12 weeks you will be required to complete a series of mandatory units.</a:t>
            </a:r>
          </a:p>
          <a:p>
            <a:pPr algn="l">
              <a:buNone/>
            </a:pPr>
            <a:r>
              <a:rPr lang="en-GB" sz="1400" b="1" i="0" dirty="0">
                <a:solidFill>
                  <a:srgbClr val="333333"/>
                </a:solidFill>
                <a:effectLst/>
                <a:latin typeface="Arial" panose="020B0604020202020204" pitchFamily="34" charset="0"/>
                <a:cs typeface="Arial" panose="020B0604020202020204" pitchFamily="34" charset="0"/>
              </a:rPr>
              <a:t>Unit 1</a:t>
            </a:r>
            <a:r>
              <a:rPr lang="en-GB" sz="1400" b="0" i="0" dirty="0">
                <a:solidFill>
                  <a:srgbClr val="333333"/>
                </a:solidFill>
                <a:effectLst/>
                <a:latin typeface="Arial" panose="020B0604020202020204" pitchFamily="34" charset="0"/>
                <a:cs typeface="Arial" panose="020B0604020202020204" pitchFamily="34" charset="0"/>
              </a:rPr>
              <a:t>: Common traits and diagnosis of Autism Spectrum Disorder</a:t>
            </a:r>
          </a:p>
          <a:p>
            <a:pPr algn="l">
              <a:buNone/>
            </a:pPr>
            <a:r>
              <a:rPr lang="en-GB" sz="1400" b="0" i="0" dirty="0">
                <a:solidFill>
                  <a:srgbClr val="333333"/>
                </a:solidFill>
                <a:effectLst/>
                <a:latin typeface="Arial" panose="020B0604020202020204" pitchFamily="34" charset="0"/>
                <a:cs typeface="Arial" panose="020B0604020202020204" pitchFamily="34" charset="0"/>
              </a:rPr>
              <a:t>This unit will provide you with an understanding of autistic spectrum conditions, the dyad of impairments and the importance of professional diagnosis of autism spectrum conditions. </a:t>
            </a:r>
            <a:r>
              <a:rPr lang="en-GB" sz="1400" b="0" i="1" dirty="0">
                <a:solidFill>
                  <a:srgbClr val="333333"/>
                </a:solidFill>
                <a:effectLst/>
                <a:latin typeface="Arial" panose="020B0604020202020204" pitchFamily="34" charset="0"/>
                <a:cs typeface="Arial" panose="020B0604020202020204" pitchFamily="34" charset="0"/>
              </a:rPr>
              <a:t>(Please note: This unit discusses Autism diagnosis using levels which is not something the NHS use in this area for diagnostic purposes)</a:t>
            </a:r>
          </a:p>
          <a:p>
            <a:pPr algn="l">
              <a:buNone/>
            </a:pPr>
            <a:r>
              <a:rPr lang="en-GB" sz="1400" b="1" i="0" dirty="0">
                <a:solidFill>
                  <a:srgbClr val="333333"/>
                </a:solidFill>
                <a:effectLst/>
                <a:latin typeface="Arial" panose="020B0604020202020204" pitchFamily="34" charset="0"/>
                <a:cs typeface="Arial" panose="020B0604020202020204" pitchFamily="34" charset="0"/>
              </a:rPr>
              <a:t>Unit 2</a:t>
            </a:r>
            <a:r>
              <a:rPr lang="en-GB" sz="1400" b="0" i="0" dirty="0">
                <a:solidFill>
                  <a:srgbClr val="333333"/>
                </a:solidFill>
                <a:effectLst/>
                <a:latin typeface="Arial" panose="020B0604020202020204" pitchFamily="34" charset="0"/>
                <a:cs typeface="Arial" panose="020B0604020202020204" pitchFamily="34" charset="0"/>
              </a:rPr>
              <a:t>: Sources of information, support, legislation, and guidance relevant to Autism Spectrum Conditions</a:t>
            </a:r>
          </a:p>
          <a:p>
            <a:pPr algn="l">
              <a:buNone/>
            </a:pPr>
            <a:r>
              <a:rPr lang="en-GB" sz="1400" b="0" i="0" dirty="0">
                <a:solidFill>
                  <a:srgbClr val="333333"/>
                </a:solidFill>
                <a:effectLst/>
                <a:latin typeface="Arial" panose="020B0604020202020204" pitchFamily="34" charset="0"/>
                <a:cs typeface="Arial" panose="020B0604020202020204" pitchFamily="34" charset="0"/>
              </a:rPr>
              <a:t>This unit covers the legislation and guidance relevant to autism spectrum conditions and helps you to understand ways to support individuals on the autism spectrum. This unit will also help you to understand the help and support available for individuals with autism spectrum disorder.</a:t>
            </a:r>
          </a:p>
          <a:p>
            <a:pPr algn="l">
              <a:buNone/>
            </a:pPr>
            <a:r>
              <a:rPr lang="en-GB" sz="1400" b="1" i="0" dirty="0">
                <a:solidFill>
                  <a:srgbClr val="333333"/>
                </a:solidFill>
                <a:effectLst/>
                <a:latin typeface="Arial" panose="020B0604020202020204" pitchFamily="34" charset="0"/>
                <a:cs typeface="Arial" panose="020B0604020202020204" pitchFamily="34" charset="0"/>
              </a:rPr>
              <a:t>Unit 3</a:t>
            </a:r>
            <a:r>
              <a:rPr lang="en-GB" sz="1400" b="0" i="0" dirty="0">
                <a:solidFill>
                  <a:srgbClr val="333333"/>
                </a:solidFill>
                <a:effectLst/>
                <a:latin typeface="Arial" panose="020B0604020202020204" pitchFamily="34" charset="0"/>
                <a:cs typeface="Arial" panose="020B0604020202020204" pitchFamily="34" charset="0"/>
              </a:rPr>
              <a:t>: Living with Autism Spectrum Conditions</a:t>
            </a:r>
          </a:p>
          <a:p>
            <a:pPr algn="l">
              <a:buNone/>
            </a:pPr>
            <a:r>
              <a:rPr lang="en-GB" sz="1400" b="0" i="0" dirty="0">
                <a:solidFill>
                  <a:srgbClr val="333333"/>
                </a:solidFill>
                <a:effectLst/>
                <a:latin typeface="Arial" panose="020B0604020202020204" pitchFamily="34" charset="0"/>
                <a:cs typeface="Arial" panose="020B0604020202020204" pitchFamily="34" charset="0"/>
              </a:rPr>
              <a:t>This unit covers the effect autism spectrum conditions have on an individual’s sensory experiences, the impact those conditions have on the family of an individual on the autism spectrum and the societal impact on individuals on the autism spectrum. This unit will also help you to understand the impact of the physical environment upon individuals on the autism spectrum.</a:t>
            </a:r>
          </a:p>
          <a:p>
            <a:pPr algn="l">
              <a:buNone/>
            </a:pPr>
            <a:r>
              <a:rPr lang="en-GB" sz="1400" b="1" i="0" dirty="0">
                <a:solidFill>
                  <a:srgbClr val="333333"/>
                </a:solidFill>
                <a:effectLst/>
                <a:latin typeface="Arial" panose="020B0604020202020204" pitchFamily="34" charset="0"/>
                <a:cs typeface="Arial" panose="020B0604020202020204" pitchFamily="34" charset="0"/>
              </a:rPr>
              <a:t>Unit 4</a:t>
            </a:r>
            <a:r>
              <a:rPr lang="en-GB" sz="1400" b="0" i="0" dirty="0">
                <a:solidFill>
                  <a:srgbClr val="333333"/>
                </a:solidFill>
                <a:effectLst/>
                <a:latin typeface="Arial" panose="020B0604020202020204" pitchFamily="34" charset="0"/>
                <a:cs typeface="Arial" panose="020B0604020202020204" pitchFamily="34" charset="0"/>
              </a:rPr>
              <a:t>: Best practice relating to Autism Spectrum Conditions</a:t>
            </a:r>
          </a:p>
          <a:p>
            <a:pPr algn="l">
              <a:buNone/>
            </a:pPr>
            <a:r>
              <a:rPr lang="en-GB" sz="1400" b="0" i="0" dirty="0">
                <a:solidFill>
                  <a:srgbClr val="333333"/>
                </a:solidFill>
                <a:effectLst/>
                <a:latin typeface="Arial" panose="020B0604020202020204" pitchFamily="34" charset="0"/>
                <a:cs typeface="Arial" panose="020B0604020202020204" pitchFamily="34" charset="0"/>
              </a:rPr>
              <a:t>This unit covers the experience of living with autism, how to support individuals to maintain their personal safety and the purpose of positive risk-taking. This unit will also help you to know how to support individuals with transitions, life events, accessing services and facilities and how to support individuals with employment.</a:t>
            </a:r>
          </a:p>
          <a:p>
            <a:pPr algn="l"/>
            <a:r>
              <a:rPr lang="en-GB" sz="1400" b="0" i="0" dirty="0">
                <a:solidFill>
                  <a:srgbClr val="333333"/>
                </a:solidFill>
                <a:effectLst/>
                <a:latin typeface="Arial" panose="020B0604020202020204" pitchFamily="34" charset="0"/>
                <a:cs typeface="Arial" panose="020B0604020202020204" pitchFamily="34" charset="0"/>
              </a:rPr>
              <a:t>On completion of this course you will receive a Level 2 Certificate in Understanding Autism, from TQUK.</a:t>
            </a:r>
          </a:p>
        </p:txBody>
      </p:sp>
    </p:spTree>
    <p:extLst>
      <p:ext uri="{BB962C8B-B14F-4D97-AF65-F5344CB8AC3E}">
        <p14:creationId xmlns:p14="http://schemas.microsoft.com/office/powerpoint/2010/main" val="631894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5B3E0-AB2D-D8CB-D3ED-9F52EF2EF4C9}"/>
              </a:ext>
            </a:extLst>
          </p:cNvPr>
          <p:cNvSpPr>
            <a:spLocks noGrp="1"/>
          </p:cNvSpPr>
          <p:nvPr>
            <p:ph type="sldNum" sz="quarter" idx="12"/>
          </p:nvPr>
        </p:nvSpPr>
        <p:spPr/>
        <p:txBody>
          <a:bodyPr/>
          <a:lstStyle/>
          <a:p>
            <a:fld id="{B83C3C6F-B05B-49F7-AFA2-5270F78DC100}" type="slidenum">
              <a:rPr lang="en-GB" smtClean="0"/>
              <a:t>47</a:t>
            </a:fld>
            <a:endParaRPr lang="en-GB"/>
          </a:p>
        </p:txBody>
      </p:sp>
      <p:pic>
        <p:nvPicPr>
          <p:cNvPr id="1026" name="Picture 2" descr="Beyond Autism">
            <a:extLst>
              <a:ext uri="{FF2B5EF4-FFF2-40B4-BE49-F238E27FC236}">
                <a16:creationId xmlns:a16="http://schemas.microsoft.com/office/drawing/2014/main" id="{48DD8F7B-618E-1C07-D9EC-9AB2BDF0D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88" y="400590"/>
            <a:ext cx="3529012" cy="655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1A40ED-86D1-E6FC-AEDA-5ACA8FB011EC}"/>
              </a:ext>
            </a:extLst>
          </p:cNvPr>
          <p:cNvSpPr txBox="1"/>
          <p:nvPr/>
        </p:nvSpPr>
        <p:spPr>
          <a:xfrm>
            <a:off x="461553" y="1997839"/>
            <a:ext cx="11434355" cy="3693319"/>
          </a:xfrm>
          <a:prstGeom prst="rect">
            <a:avLst/>
          </a:prstGeom>
          <a:noFill/>
        </p:spPr>
        <p:txBody>
          <a:bodyPr wrap="square">
            <a:spAutoFit/>
          </a:bodyPr>
          <a:lstStyle/>
          <a:p>
            <a:r>
              <a:rPr lang="en-GB" dirty="0"/>
              <a:t>Receiving a diagnosis of autism for a child, sibling or family member can be a confusing time. You may be seeking more information about what this means for the individual and their future. Or you may simply want to know how you can help.</a:t>
            </a:r>
          </a:p>
          <a:p>
            <a:endParaRPr lang="en-GB" dirty="0"/>
          </a:p>
          <a:p>
            <a:r>
              <a:rPr lang="en-GB" dirty="0"/>
              <a:t>This free course is designed to introduce what autism is, and provide information on key topics. This introductory course guides you through the full autism journey—from diagnosis, through transitions, and onto adulthood. Designed specifically for parents, families, and carers of autistic people, it covers essential topics such as communication, sensory needs, and behaviour, while also signposting you to valuable support networks.</a:t>
            </a:r>
          </a:p>
          <a:p>
            <a:endParaRPr lang="en-GB" dirty="0"/>
          </a:p>
          <a:p>
            <a:r>
              <a:rPr lang="en-GB" dirty="0"/>
              <a:t>With a completion time of approximately 2–4 hours, this course offers practical, useful insights into what autism means for individuals and their future.</a:t>
            </a:r>
          </a:p>
          <a:p>
            <a:endParaRPr lang="en-GB" dirty="0"/>
          </a:p>
          <a:p>
            <a:r>
              <a:rPr lang="en-GB" dirty="0"/>
              <a:t>For a range of downloadable resources go to the resource hub </a:t>
            </a:r>
            <a:r>
              <a:rPr lang="en-GB" dirty="0">
                <a:hlinkClick r:id="rId3"/>
              </a:rPr>
              <a:t>www.beyondautism.org.uk/resource-hub/</a:t>
            </a:r>
            <a:r>
              <a:rPr lang="en-GB" dirty="0"/>
              <a:t> </a:t>
            </a:r>
          </a:p>
        </p:txBody>
      </p:sp>
      <p:sp>
        <p:nvSpPr>
          <p:cNvPr id="9" name="TextBox 8">
            <a:extLst>
              <a:ext uri="{FF2B5EF4-FFF2-40B4-BE49-F238E27FC236}">
                <a16:creationId xmlns:a16="http://schemas.microsoft.com/office/drawing/2014/main" id="{E62EE04D-C74C-5B8D-B0D9-2C3C4468E5FA}"/>
              </a:ext>
            </a:extLst>
          </p:cNvPr>
          <p:cNvSpPr txBox="1"/>
          <p:nvPr/>
        </p:nvSpPr>
        <p:spPr>
          <a:xfrm>
            <a:off x="4014652" y="257175"/>
            <a:ext cx="6096000" cy="646331"/>
          </a:xfrm>
          <a:prstGeom prst="rect">
            <a:avLst/>
          </a:prstGeom>
          <a:noFill/>
        </p:spPr>
        <p:txBody>
          <a:bodyPr wrap="square">
            <a:spAutoFit/>
          </a:bodyPr>
          <a:lstStyle/>
          <a:p>
            <a:r>
              <a:rPr lang="en-GB" dirty="0">
                <a:hlinkClick r:id="rId4"/>
              </a:rPr>
              <a:t>www.beyondautism.org.uk/courses/an-introduction-to-autism-a-course-for-parents-families-and-carers/</a:t>
            </a:r>
            <a:r>
              <a:rPr lang="en-GB" dirty="0"/>
              <a:t> </a:t>
            </a:r>
          </a:p>
        </p:txBody>
      </p:sp>
    </p:spTree>
    <p:extLst>
      <p:ext uri="{BB962C8B-B14F-4D97-AF65-F5344CB8AC3E}">
        <p14:creationId xmlns:p14="http://schemas.microsoft.com/office/powerpoint/2010/main" val="314863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703" y="107898"/>
            <a:ext cx="10278582" cy="6642203"/>
          </a:xfrm>
          <a:prstGeom prst="rect">
            <a:avLst/>
          </a:prstGeom>
        </p:spPr>
        <p:txBody>
          <a:bodyPr wrap="square">
            <a:spAutoFit/>
          </a:bodyPr>
          <a:lstStyle/>
          <a:p>
            <a:pPr>
              <a:lnSpc>
                <a:spcPct val="107000"/>
              </a:lnSpc>
              <a:spcAft>
                <a:spcPts val="800"/>
              </a:spcAft>
            </a:pP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SENDIAS</a:t>
            </a:r>
            <a:r>
              <a:rPr lang="en-GB" dirty="0">
                <a:latin typeface="Calibri" panose="020F0502020204030204" pitchFamily="34" charset="0"/>
                <a:ea typeface="Calibri" panose="020F0502020204030204" pitchFamily="34" charset="0"/>
                <a:cs typeface="Times New Roman" panose="02020603050405020304" pitchFamily="18" charset="0"/>
              </a:rPr>
              <a:t> Independent Advice and Support Service Lancashire can offer unbiased advice and support when accessing Education, health and social care services. Offer advice and potentially can support in meetings with schools to be your advocate if you need that kind of support. Self refer via form on website. </a:t>
            </a:r>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www.lancssendias.org.uk</a:t>
            </a:r>
            <a:r>
              <a:rPr lang="en-GB" dirty="0">
                <a:latin typeface="Calibri" panose="020F0502020204030204" pitchFamily="34" charset="0"/>
                <a:ea typeface="Calibri" panose="020F0502020204030204" pitchFamily="34" charset="0"/>
                <a:cs typeface="Times New Roman" panose="02020603050405020304" pitchFamily="18" charset="0"/>
              </a:rPr>
              <a:t>  0300 123 6706 </a:t>
            </a:r>
            <a:r>
              <a:rPr lang="en-GB"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information.lineteam@lancashire.gov.uk</a:t>
            </a:r>
            <a:r>
              <a:rPr lang="en-GB" dirty="0">
                <a:latin typeface="Calibri" panose="020F0502020204030204" pitchFamily="34" charset="0"/>
                <a:ea typeface="Calibri" panose="020F0502020204030204" pitchFamily="34" charset="0"/>
                <a:cs typeface="Times New Roman" panose="02020603050405020304" pitchFamily="18" charset="0"/>
              </a:rPr>
              <a:t> </a:t>
            </a:r>
          </a:p>
          <a:p>
            <a:endParaRPr lang="en-GB" sz="1000" b="1" dirty="0"/>
          </a:p>
          <a:p>
            <a:r>
              <a:rPr lang="en-GB" b="1" dirty="0">
                <a:solidFill>
                  <a:srgbClr val="FF0000"/>
                </a:solidFill>
              </a:rPr>
              <a:t>Lancashire Local Offer</a:t>
            </a:r>
            <a:endParaRPr lang="en-GB" dirty="0">
              <a:solidFill>
                <a:srgbClr val="FF0000"/>
              </a:solidFill>
            </a:endParaRPr>
          </a:p>
          <a:p>
            <a:r>
              <a:rPr lang="en-GB" dirty="0"/>
              <a:t>Website: </a:t>
            </a:r>
            <a:r>
              <a:rPr lang="en-GB" u="sng" dirty="0">
                <a:hlinkClick r:id="rId4"/>
              </a:rPr>
              <a:t>https://www.lancashire.gov.uk/children-education-families/special-educational-needs-and-disabilities/</a:t>
            </a:r>
            <a:r>
              <a:rPr lang="en-GB" dirty="0"/>
              <a:t> Local Offer Facebook page: </a:t>
            </a:r>
            <a:r>
              <a:rPr lang="en-GB" u="sng" dirty="0">
                <a:hlinkClick r:id="rId5"/>
              </a:rPr>
              <a:t>https://www.facebook.com/LancashireLocalOffer</a:t>
            </a:r>
            <a:r>
              <a:rPr lang="en-GB" dirty="0"/>
              <a:t> </a:t>
            </a:r>
          </a:p>
          <a:p>
            <a:r>
              <a:rPr lang="en-GB" dirty="0"/>
              <a:t>Lancashire County Council SEND Newsletters </a:t>
            </a:r>
            <a:r>
              <a:rPr lang="en-GB" dirty="0">
                <a:hlinkClick r:id="rId6"/>
              </a:rPr>
              <a:t>www.lancashire.gov.uk/children-education-families/special-educational-needs-and-disabilities/getting-help/send-newsletter/</a:t>
            </a:r>
            <a:r>
              <a:rPr lang="en-GB" dirty="0"/>
              <a:t> </a:t>
            </a:r>
          </a:p>
          <a:p>
            <a:endParaRPr lang="en-GB" b="1" dirty="0">
              <a:solidFill>
                <a:srgbClr val="FF0000"/>
              </a:solidFill>
            </a:endParaRPr>
          </a:p>
          <a:p>
            <a:r>
              <a:rPr lang="en-GB" b="1" dirty="0">
                <a:solidFill>
                  <a:srgbClr val="FF0000"/>
                </a:solidFill>
              </a:rPr>
              <a:t>Contact Listening Ear Service </a:t>
            </a:r>
            <a:r>
              <a:rPr lang="en-GB" dirty="0"/>
              <a:t>contact.org.uk/help-for-families/listening-ear/  </a:t>
            </a:r>
          </a:p>
          <a:p>
            <a:r>
              <a:rPr lang="en-GB" dirty="0"/>
              <a:t>Listening Ear service offers hour-long 1-1 telephone appointments with a family support adviser.</a:t>
            </a:r>
          </a:p>
          <a:p>
            <a:r>
              <a:rPr lang="en-GB" dirty="0"/>
              <a:t>Where the helpline provides information and advice, Listening Ear is for parent carers looking for emotional support and reassurance – though we can provide practical help too. Bookable slots via website.</a:t>
            </a:r>
          </a:p>
          <a:p>
            <a:endParaRPr lang="en-GB" dirty="0"/>
          </a:p>
          <a:p>
            <a:r>
              <a:rPr lang="en-GB" b="1" dirty="0">
                <a:solidFill>
                  <a:srgbClr val="FF0000"/>
                </a:solidFill>
              </a:rPr>
              <a:t>Young Minds Parent Helpline</a:t>
            </a:r>
            <a:r>
              <a:rPr lang="en-GB" dirty="0"/>
              <a:t> supports parents and carers who are concerned about their child or young person's mental health. They can provide detailed information and advice, emotional support and signposting. You can speak to them over the phone or chat online via website link. When closed, you can still leave a message and they’ll get back to you in 3-5 working days.</a:t>
            </a:r>
          </a:p>
          <a:p>
            <a:r>
              <a:rPr lang="en-GB" dirty="0"/>
              <a:t>Opening times: 9.30am-4pm on Mondays, Thursdays and Fridays; 9.30am-6pm on Tuesdays and Wednesdays 0808 802 5544 </a:t>
            </a:r>
            <a:r>
              <a:rPr lang="en-GB" dirty="0">
                <a:hlinkClick r:id="rId7"/>
              </a:rPr>
              <a:t>www.youngminds.org.uk/parent/parents-helpline/</a:t>
            </a:r>
            <a:r>
              <a:rPr lang="en-GB" dirty="0"/>
              <a:t> </a:t>
            </a:r>
          </a:p>
        </p:txBody>
      </p:sp>
    </p:spTree>
    <p:extLst>
      <p:ext uri="{BB962C8B-B14F-4D97-AF65-F5344CB8AC3E}">
        <p14:creationId xmlns:p14="http://schemas.microsoft.com/office/powerpoint/2010/main" val="32928343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781" y="821958"/>
            <a:ext cx="10125090" cy="5632311"/>
          </a:xfrm>
          <a:prstGeom prst="rect">
            <a:avLst/>
          </a:prstGeom>
          <a:noFill/>
        </p:spPr>
        <p:txBody>
          <a:bodyPr wrap="square" rtlCol="0">
            <a:spAutoFit/>
          </a:bodyPr>
          <a:lstStyle/>
          <a:p>
            <a:r>
              <a:rPr lang="en-GB" dirty="0"/>
              <a:t>Now your child / young person has a diagnosis, you might want to consider doing the following things:</a:t>
            </a:r>
          </a:p>
          <a:p>
            <a:endParaRPr lang="en-GB" dirty="0"/>
          </a:p>
          <a:p>
            <a:r>
              <a:rPr lang="en-GB" dirty="0"/>
              <a:t>Completing a </a:t>
            </a:r>
            <a:r>
              <a:rPr lang="en-GB" b="1" dirty="0">
                <a:solidFill>
                  <a:srgbClr val="FF0000"/>
                </a:solidFill>
              </a:rPr>
              <a:t>hospital passport </a:t>
            </a:r>
            <a:r>
              <a:rPr lang="en-GB" dirty="0"/>
              <a:t>for them in case they ever need to go into hospital. This will enable any staff supporting you and your child / young person to know about any sensory or physical adjustments that might make the experience more successful. </a:t>
            </a:r>
          </a:p>
          <a:p>
            <a:r>
              <a:rPr lang="en-GB" dirty="0">
                <a:hlinkClick r:id="rId2"/>
              </a:rPr>
              <a:t>www.uhmb.nhs.uk/get-involved/patient-experience/care-and-communication-passports</a:t>
            </a:r>
            <a:r>
              <a:rPr lang="en-GB" dirty="0"/>
              <a:t> </a:t>
            </a:r>
          </a:p>
          <a:p>
            <a:endParaRPr lang="en-GB" dirty="0"/>
          </a:p>
          <a:p>
            <a:r>
              <a:rPr lang="en-GB" dirty="0"/>
              <a:t>Making an application for </a:t>
            </a:r>
            <a:r>
              <a:rPr lang="en-GB" b="1" dirty="0">
                <a:solidFill>
                  <a:srgbClr val="FF0000"/>
                </a:solidFill>
              </a:rPr>
              <a:t>DLA Disability Living Allowance </a:t>
            </a:r>
            <a:r>
              <a:rPr lang="en-GB" dirty="0"/>
              <a:t>if under 16 or </a:t>
            </a:r>
            <a:r>
              <a:rPr lang="en-GB" b="1" dirty="0">
                <a:solidFill>
                  <a:srgbClr val="FF0000"/>
                </a:solidFill>
              </a:rPr>
              <a:t>PIP Personal Independence Payment</a:t>
            </a:r>
            <a:r>
              <a:rPr lang="en-GB" dirty="0"/>
              <a:t> for young people over 16. A diagnosis isn’t essential to make an application, but it can help. </a:t>
            </a:r>
            <a:br>
              <a:rPr lang="en-GB" dirty="0">
                <a:solidFill>
                  <a:srgbClr val="252423"/>
                </a:solidFill>
                <a:latin typeface="-apple-system"/>
              </a:rPr>
            </a:br>
            <a:endParaRPr lang="en-GB" dirty="0">
              <a:solidFill>
                <a:srgbClr val="252423"/>
              </a:solidFill>
              <a:latin typeface="-apple-system"/>
            </a:endParaRPr>
          </a:p>
          <a:p>
            <a:pPr>
              <a:buNone/>
            </a:pPr>
            <a:br>
              <a:rPr lang="en-GB" dirty="0">
                <a:solidFill>
                  <a:srgbClr val="252423"/>
                </a:solidFill>
                <a:latin typeface="-apple-system"/>
              </a:rPr>
            </a:br>
            <a:r>
              <a:rPr lang="en-GB" dirty="0"/>
              <a:t>More information can be found on this link </a:t>
            </a:r>
          </a:p>
          <a:p>
            <a:r>
              <a:rPr lang="en-GB" dirty="0">
                <a:hlinkClick r:id="rId3"/>
              </a:rPr>
              <a:t>https://www.northlancsdirectionsgroup.com/benefits-advice</a:t>
            </a:r>
            <a:r>
              <a:rPr lang="en-GB" dirty="0"/>
              <a:t> </a:t>
            </a:r>
          </a:p>
          <a:p>
            <a:r>
              <a:rPr lang="en-GB" dirty="0"/>
              <a:t>Other benefits are available after DLA awarded like </a:t>
            </a:r>
            <a:r>
              <a:rPr lang="en-GB" dirty="0">
                <a:hlinkClick r:id="rId4"/>
              </a:rPr>
              <a:t>www.gov.uk/carers-allowance</a:t>
            </a:r>
            <a:r>
              <a:rPr lang="en-GB" dirty="0"/>
              <a:t>  </a:t>
            </a:r>
          </a:p>
          <a:p>
            <a:r>
              <a:rPr lang="en-GB" dirty="0"/>
              <a:t>additional Universal Credits/ Tax Credits. </a:t>
            </a:r>
          </a:p>
          <a:p>
            <a:r>
              <a:rPr lang="en-GB" dirty="0"/>
              <a:t>Grant funding from </a:t>
            </a:r>
            <a:r>
              <a:rPr lang="en-GB" dirty="0">
                <a:hlinkClick r:id="rId5"/>
              </a:rPr>
              <a:t>www.familyfund.org.uk</a:t>
            </a:r>
            <a:r>
              <a:rPr lang="en-GB" dirty="0"/>
              <a:t> </a:t>
            </a:r>
          </a:p>
          <a:p>
            <a:endParaRPr lang="en-GB" dirty="0"/>
          </a:p>
          <a:p>
            <a:r>
              <a:rPr lang="en-GB" dirty="0"/>
              <a:t>As a parent / carer of a child / young person with an ASD diagnosis, you should </a:t>
            </a:r>
            <a:r>
              <a:rPr lang="en-GB" b="1" dirty="0">
                <a:solidFill>
                  <a:srgbClr val="FF0000"/>
                </a:solidFill>
              </a:rPr>
              <a:t>register yourself as a carer with your GP</a:t>
            </a:r>
            <a:r>
              <a:rPr lang="en-GB" dirty="0"/>
              <a:t>. This should allow you some adjustments when asking for appointments and requesting support. Adjustments vary by practice. You will also be offered Flu and COVID jabs as a carer.</a:t>
            </a:r>
          </a:p>
        </p:txBody>
      </p:sp>
    </p:spTree>
    <p:extLst>
      <p:ext uri="{BB962C8B-B14F-4D97-AF65-F5344CB8AC3E}">
        <p14:creationId xmlns:p14="http://schemas.microsoft.com/office/powerpoint/2010/main" val="3993548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A44A6-30CA-74F6-C865-BE2321C9BF61}"/>
            </a:ext>
          </a:extLst>
        </p:cNvPr>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56897427-28C2-025E-F48C-F60F5118D3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04" y="25488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F3D092-26C3-66DC-8280-8114144D33B7}"/>
              </a:ext>
            </a:extLst>
          </p:cNvPr>
          <p:cNvSpPr txBox="1"/>
          <p:nvPr/>
        </p:nvSpPr>
        <p:spPr>
          <a:xfrm>
            <a:off x="235469" y="1415070"/>
            <a:ext cx="8600713" cy="5632311"/>
          </a:xfrm>
          <a:prstGeom prst="rect">
            <a:avLst/>
          </a:prstGeom>
          <a:noFill/>
        </p:spPr>
        <p:txBody>
          <a:bodyPr wrap="square" rtlCol="0">
            <a:spAutoFit/>
          </a:bodyPr>
          <a:lstStyle/>
          <a:p>
            <a:r>
              <a:rPr lang="en-GB" b="1" dirty="0"/>
              <a:t>What if school don’t see the same difficulties as described by parents / carers? Contact the team for a case discussion, encourage the parent to complete  the Part B. </a:t>
            </a:r>
          </a:p>
          <a:p>
            <a:endParaRPr lang="en-GB" b="1" dirty="0"/>
          </a:p>
          <a:p>
            <a:r>
              <a:rPr lang="en-GB" b="1" dirty="0"/>
              <a:t>Advice offered to school to:  </a:t>
            </a:r>
          </a:p>
          <a:p>
            <a:endParaRPr lang="en-GB" dirty="0"/>
          </a:p>
          <a:p>
            <a:pPr marL="285750" indent="-285750">
              <a:buFont typeface="Arial" panose="020B0604020202020204" pitchFamily="34" charset="0"/>
              <a:buChar char="•"/>
            </a:pPr>
            <a:r>
              <a:rPr lang="en-GB" dirty="0"/>
              <a:t>Take some time to observe them in the classroom and at play and consider whether they could be masking / following / controlling play or conversations. </a:t>
            </a:r>
          </a:p>
          <a:p>
            <a:pPr marL="285750" indent="-285750">
              <a:buFont typeface="Arial" panose="020B0604020202020204" pitchFamily="34" charset="0"/>
              <a:buChar char="•"/>
            </a:pPr>
            <a:r>
              <a:rPr lang="en-GB" dirty="0"/>
              <a:t>Ask a colleague to observe them for you and see if they notice anything else.</a:t>
            </a:r>
          </a:p>
          <a:p>
            <a:pPr marL="285750" indent="-285750">
              <a:buFont typeface="Arial" panose="020B0604020202020204" pitchFamily="34" charset="0"/>
              <a:buChar char="•"/>
            </a:pPr>
            <a:r>
              <a:rPr lang="en-GB" dirty="0"/>
              <a:t>Ask the parent to complete the Part B of the referral form to submit with your observations to the team.</a:t>
            </a:r>
          </a:p>
          <a:p>
            <a:endParaRPr lang="en-GB" dirty="0"/>
          </a:p>
          <a:p>
            <a:r>
              <a:rPr lang="en-GB" b="1" dirty="0"/>
              <a:t>What happens next</a:t>
            </a:r>
          </a:p>
          <a:p>
            <a:endParaRPr lang="en-GB" dirty="0"/>
          </a:p>
          <a:p>
            <a:r>
              <a:rPr lang="en-GB" dirty="0"/>
              <a:t>The team will review the referral form and any other reports that are available and consider whether there is enough for an initial assessment (further information gathering). </a:t>
            </a:r>
          </a:p>
          <a:p>
            <a:r>
              <a:rPr lang="en-GB" dirty="0"/>
              <a:t>The team don’t expect you to have enough evidence to warrant a diagnosis at this stage, that is for the Autism assessment team to decide. </a:t>
            </a:r>
          </a:p>
          <a:p>
            <a:endParaRPr lang="en-GB" dirty="0"/>
          </a:p>
        </p:txBody>
      </p:sp>
      <p:pic>
        <p:nvPicPr>
          <p:cNvPr id="3074" name="Picture 2" descr="Observations: How to make them quickly and use them effectively — VPlanet">
            <a:extLst>
              <a:ext uri="{FF2B5EF4-FFF2-40B4-BE49-F238E27FC236}">
                <a16:creationId xmlns:a16="http://schemas.microsoft.com/office/drawing/2014/main" id="{9AD9065C-48B1-2F1A-39AD-270247F87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182" y="2289867"/>
            <a:ext cx="276225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05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C3B02-F830-EA34-079E-25DD053B158B}"/>
              </a:ext>
            </a:extLst>
          </p:cNvPr>
          <p:cNvSpPr txBox="1"/>
          <p:nvPr/>
        </p:nvSpPr>
        <p:spPr>
          <a:xfrm>
            <a:off x="2227326" y="1607772"/>
            <a:ext cx="6464808" cy="3139321"/>
          </a:xfrm>
          <a:prstGeom prst="rect">
            <a:avLst/>
          </a:prstGeom>
          <a:noFill/>
        </p:spPr>
        <p:txBody>
          <a:bodyPr wrap="square" rtlCol="0">
            <a:spAutoFit/>
          </a:bodyPr>
          <a:lstStyle/>
          <a:p>
            <a:pPr algn="ctr"/>
            <a:r>
              <a:rPr lang="en-GB" sz="6600" b="1" dirty="0"/>
              <a:t>Complex cases &amp; things to consider</a:t>
            </a:r>
          </a:p>
        </p:txBody>
      </p:sp>
    </p:spTree>
    <p:extLst>
      <p:ext uri="{BB962C8B-B14F-4D97-AF65-F5344CB8AC3E}">
        <p14:creationId xmlns:p14="http://schemas.microsoft.com/office/powerpoint/2010/main" val="746237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B82D52-7E20-2AE0-B984-48E69003079D}"/>
              </a:ext>
            </a:extLst>
          </p:cNvPr>
          <p:cNvSpPr txBox="1"/>
          <p:nvPr/>
        </p:nvSpPr>
        <p:spPr>
          <a:xfrm>
            <a:off x="137160" y="671084"/>
            <a:ext cx="11073384" cy="6247864"/>
          </a:xfrm>
          <a:prstGeom prst="rect">
            <a:avLst/>
          </a:prstGeom>
          <a:noFill/>
        </p:spPr>
        <p:txBody>
          <a:bodyPr wrap="square">
            <a:spAutoFit/>
          </a:bodyPr>
          <a:lstStyle/>
          <a:p>
            <a:pPr>
              <a:buNone/>
            </a:pPr>
            <a:r>
              <a:rPr lang="en-GB" sz="1600" b="1" dirty="0"/>
              <a:t>Primary to Secondary School</a:t>
            </a:r>
          </a:p>
          <a:p>
            <a:pPr>
              <a:buFont typeface="+mj-lt"/>
              <a:buAutoNum type="arabicPeriod"/>
            </a:pPr>
            <a:r>
              <a:rPr lang="en-GB" sz="1600" b="1" dirty="0"/>
              <a:t>Extended Transition Period</a:t>
            </a:r>
            <a:endParaRPr lang="en-GB" sz="1600" dirty="0"/>
          </a:p>
          <a:p>
            <a:pPr marL="742950" lvl="1" indent="-285750">
              <a:buFont typeface="+mj-lt"/>
              <a:buAutoNum type="arabicPeriod"/>
            </a:pPr>
            <a:r>
              <a:rPr lang="en-GB" sz="1600" dirty="0"/>
              <a:t>Start planning early (Year 5 or 6).</a:t>
            </a:r>
          </a:p>
          <a:p>
            <a:pPr marL="742950" lvl="1" indent="-285750">
              <a:buFont typeface="+mj-lt"/>
              <a:buAutoNum type="arabicPeriod"/>
            </a:pPr>
            <a:r>
              <a:rPr lang="en-GB" sz="1600" dirty="0"/>
              <a:t>Offer phased visits, including during quieter times.</a:t>
            </a:r>
          </a:p>
          <a:p>
            <a:pPr>
              <a:buFont typeface="+mj-lt"/>
              <a:buAutoNum type="arabicPeriod"/>
            </a:pPr>
            <a:r>
              <a:rPr lang="en-GB" sz="1600" b="1" dirty="0"/>
              <a:t>Detailed Handover</a:t>
            </a:r>
            <a:endParaRPr lang="en-GB" sz="1600" dirty="0"/>
          </a:p>
          <a:p>
            <a:pPr marL="742950" lvl="1" indent="-285750">
              <a:buFont typeface="+mj-lt"/>
              <a:buAutoNum type="arabicPeriod"/>
            </a:pPr>
            <a:r>
              <a:rPr lang="en-GB" sz="1600" dirty="0"/>
              <a:t>Share comprehensive information: learning styles, emotional regulation strategies, triggers, and accommodations.</a:t>
            </a:r>
          </a:p>
          <a:p>
            <a:pPr marL="742950" lvl="1" indent="-285750">
              <a:buFont typeface="+mj-lt"/>
              <a:buAutoNum type="arabicPeriod"/>
            </a:pPr>
            <a:r>
              <a:rPr lang="en-GB" sz="1600" dirty="0"/>
              <a:t>Ensure SENCO-to-SENCO communication.</a:t>
            </a:r>
          </a:p>
          <a:p>
            <a:pPr>
              <a:buFont typeface="+mj-lt"/>
              <a:buAutoNum type="arabicPeriod"/>
            </a:pPr>
            <a:r>
              <a:rPr lang="en-GB" sz="1600" b="1" dirty="0"/>
              <a:t>Orientation &amp; Familiarisation</a:t>
            </a:r>
            <a:endParaRPr lang="en-GB" sz="1600" dirty="0"/>
          </a:p>
          <a:p>
            <a:pPr marL="742950" lvl="1" indent="-285750">
              <a:buFont typeface="+mj-lt"/>
              <a:buAutoNum type="arabicPeriod"/>
            </a:pPr>
            <a:r>
              <a:rPr lang="en-GB" sz="1600" dirty="0"/>
              <a:t>Provide maps, timetables, and photos of key areas (classrooms, toilets, canteen).</a:t>
            </a:r>
          </a:p>
          <a:p>
            <a:pPr marL="742950" lvl="1" indent="-285750">
              <a:buFont typeface="+mj-lt"/>
              <a:buAutoNum type="arabicPeriod"/>
            </a:pPr>
            <a:r>
              <a:rPr lang="en-GB" sz="1600" dirty="0"/>
              <a:t>Practice navigating the school to reduce anxiety.</a:t>
            </a:r>
          </a:p>
          <a:p>
            <a:pPr>
              <a:buFont typeface="+mj-lt"/>
              <a:buAutoNum type="arabicPeriod"/>
            </a:pPr>
            <a:r>
              <a:rPr lang="en-GB" sz="1600" b="1" dirty="0"/>
              <a:t>Staff Training</a:t>
            </a:r>
            <a:endParaRPr lang="en-GB" sz="1600" dirty="0"/>
          </a:p>
          <a:p>
            <a:pPr marL="742950" lvl="1" indent="-285750">
              <a:buFont typeface="+mj-lt"/>
              <a:buAutoNum type="arabicPeriod"/>
            </a:pPr>
            <a:r>
              <a:rPr lang="en-GB" sz="1600" dirty="0"/>
              <a:t>Ensure secondary staff understand the pupil’s needs, including sensory and social differences. Create a one-page profile with the young person and family.</a:t>
            </a:r>
          </a:p>
          <a:p>
            <a:pPr>
              <a:buFont typeface="+mj-lt"/>
              <a:buAutoNum type="arabicPeriod"/>
            </a:pPr>
            <a:r>
              <a:rPr lang="en-GB" sz="1600" b="1" dirty="0"/>
              <a:t>Support for Increased Complexity</a:t>
            </a:r>
            <a:endParaRPr lang="en-GB" sz="1600" dirty="0"/>
          </a:p>
          <a:p>
            <a:pPr marL="742950" lvl="1" indent="-285750">
              <a:buFont typeface="+mj-lt"/>
              <a:buAutoNum type="arabicPeriod"/>
            </a:pPr>
            <a:r>
              <a:rPr lang="en-GB" sz="1600" dirty="0"/>
              <a:t>Plan for changes in routine, multiple teachers, homework expectations.</a:t>
            </a:r>
          </a:p>
          <a:p>
            <a:pPr marL="742950" lvl="1" indent="-285750">
              <a:buFont typeface="+mj-lt"/>
              <a:buAutoNum type="arabicPeriod"/>
            </a:pPr>
            <a:r>
              <a:rPr lang="en-GB" sz="1600" dirty="0"/>
              <a:t>Use planners or digital tools for organisation.</a:t>
            </a:r>
          </a:p>
          <a:p>
            <a:pPr>
              <a:buFont typeface="+mj-lt"/>
              <a:buAutoNum type="arabicPeriod"/>
            </a:pPr>
            <a:r>
              <a:rPr lang="en-GB" sz="1600" b="1" dirty="0"/>
              <a:t>Social &amp; Emotional Support</a:t>
            </a:r>
            <a:endParaRPr lang="en-GB" sz="1600" dirty="0"/>
          </a:p>
          <a:p>
            <a:pPr marL="742950" lvl="1" indent="-285750">
              <a:buFont typeface="+mj-lt"/>
              <a:buAutoNum type="arabicPeriod"/>
            </a:pPr>
            <a:r>
              <a:rPr lang="en-GB" sz="1600" dirty="0"/>
              <a:t>Identify safe adults and spaces.</a:t>
            </a:r>
          </a:p>
          <a:p>
            <a:pPr marL="742950" lvl="1" indent="-285750">
              <a:buFont typeface="+mj-lt"/>
              <a:buAutoNum type="arabicPeriod"/>
            </a:pPr>
            <a:r>
              <a:rPr lang="en-GB" sz="1600" dirty="0"/>
              <a:t>Offer peer mentoring or transition groups.</a:t>
            </a:r>
          </a:p>
          <a:p>
            <a:pPr>
              <a:buFont typeface="+mj-lt"/>
              <a:buAutoNum type="arabicPeriod"/>
            </a:pPr>
            <a:r>
              <a:rPr lang="en-GB" sz="1600" b="1" dirty="0"/>
              <a:t>Gradual Exposure</a:t>
            </a:r>
            <a:endParaRPr lang="en-GB" sz="1600" dirty="0"/>
          </a:p>
          <a:p>
            <a:pPr marL="742950" lvl="1" indent="-285750">
              <a:buFont typeface="+mj-lt"/>
              <a:buAutoNum type="arabicPeriod"/>
            </a:pPr>
            <a:r>
              <a:rPr lang="en-GB" sz="1600" dirty="0"/>
              <a:t>Start with small group visits, then increase to full-day experiences.</a:t>
            </a:r>
          </a:p>
          <a:p>
            <a:pPr marL="742950" lvl="1" indent="-285750">
              <a:buFont typeface="+mj-lt"/>
              <a:buAutoNum type="arabicPeriod"/>
            </a:pPr>
            <a:r>
              <a:rPr lang="en-GB" sz="1600" dirty="0"/>
              <a:t>Include opportunities to meet form tutors and key staff.</a:t>
            </a:r>
          </a:p>
          <a:p>
            <a:pPr>
              <a:buFont typeface="+mj-lt"/>
              <a:buAutoNum type="arabicPeriod"/>
            </a:pPr>
            <a:r>
              <a:rPr lang="en-GB" sz="1600" b="1" dirty="0"/>
              <a:t>Monitoring &amp; Review</a:t>
            </a:r>
            <a:endParaRPr lang="en-GB" sz="1600" dirty="0"/>
          </a:p>
          <a:p>
            <a:pPr marL="742950" lvl="1" indent="-285750">
              <a:buFont typeface="+mj-lt"/>
              <a:buAutoNum type="arabicPeriod"/>
            </a:pPr>
            <a:r>
              <a:rPr lang="en-GB" sz="1600" dirty="0"/>
              <a:t>Schedule check-ins after transition (first few weeks and termly).</a:t>
            </a:r>
          </a:p>
          <a:p>
            <a:pPr marL="742950" lvl="1" indent="-285750">
              <a:buFont typeface="+mj-lt"/>
              <a:buAutoNum type="arabicPeriod"/>
            </a:pPr>
            <a:r>
              <a:rPr lang="en-GB" sz="1600" dirty="0"/>
              <a:t>Adjust support as needed.</a:t>
            </a:r>
          </a:p>
        </p:txBody>
      </p:sp>
      <p:sp>
        <p:nvSpPr>
          <p:cNvPr id="5" name="TextBox 4">
            <a:extLst>
              <a:ext uri="{FF2B5EF4-FFF2-40B4-BE49-F238E27FC236}">
                <a16:creationId xmlns:a16="http://schemas.microsoft.com/office/drawing/2014/main" id="{F8C744B0-19A2-7552-19A4-7DC261C354FC}"/>
              </a:ext>
            </a:extLst>
          </p:cNvPr>
          <p:cNvSpPr txBox="1"/>
          <p:nvPr/>
        </p:nvSpPr>
        <p:spPr>
          <a:xfrm>
            <a:off x="137160" y="274320"/>
            <a:ext cx="5157216" cy="369332"/>
          </a:xfrm>
          <a:prstGeom prst="rect">
            <a:avLst/>
          </a:prstGeom>
          <a:noFill/>
        </p:spPr>
        <p:txBody>
          <a:bodyPr wrap="square" rtlCol="0">
            <a:spAutoFit/>
          </a:bodyPr>
          <a:lstStyle/>
          <a:p>
            <a:r>
              <a:rPr lang="en-GB" b="1" dirty="0">
                <a:solidFill>
                  <a:srgbClr val="FF0000"/>
                </a:solidFill>
              </a:rPr>
              <a:t>Transition planning</a:t>
            </a:r>
          </a:p>
        </p:txBody>
      </p:sp>
    </p:spTree>
    <p:extLst>
      <p:ext uri="{BB962C8B-B14F-4D97-AF65-F5344CB8AC3E}">
        <p14:creationId xmlns:p14="http://schemas.microsoft.com/office/powerpoint/2010/main" val="1876865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5EA84-2DA7-A7DE-C4CF-2A650F0EFC9D}"/>
              </a:ext>
            </a:extLst>
          </p:cNvPr>
          <p:cNvSpPr txBox="1"/>
          <p:nvPr/>
        </p:nvSpPr>
        <p:spPr>
          <a:xfrm>
            <a:off x="173736" y="196650"/>
            <a:ext cx="11347704" cy="6740307"/>
          </a:xfrm>
          <a:prstGeom prst="rect">
            <a:avLst/>
          </a:prstGeom>
          <a:noFill/>
        </p:spPr>
        <p:txBody>
          <a:bodyPr wrap="square">
            <a:spAutoFit/>
          </a:bodyPr>
          <a:lstStyle/>
          <a:p>
            <a:pPr>
              <a:buNone/>
            </a:pPr>
            <a:r>
              <a:rPr lang="en-GB" b="1" dirty="0"/>
              <a:t>School Attendance Difficulties in Autism</a:t>
            </a:r>
          </a:p>
          <a:p>
            <a:pPr>
              <a:buFont typeface="Arial" panose="020B0604020202020204" pitchFamily="34" charset="0"/>
              <a:buChar char="•"/>
            </a:pPr>
            <a:r>
              <a:rPr lang="en-GB" dirty="0"/>
              <a:t>Autistic students may experience heightened anxiety related to school routines, sensory environments, or social interactions.</a:t>
            </a:r>
          </a:p>
          <a:p>
            <a:pPr>
              <a:buFont typeface="Arial" panose="020B0604020202020204" pitchFamily="34" charset="0"/>
              <a:buChar char="•"/>
            </a:pPr>
            <a:r>
              <a:rPr lang="en-GB" dirty="0"/>
              <a:t>Difficulties often stem from challenges with transitions, unpredictability, and changes in routine.</a:t>
            </a:r>
          </a:p>
          <a:p>
            <a:pPr>
              <a:buFont typeface="Arial" panose="020B0604020202020204" pitchFamily="34" charset="0"/>
              <a:buChar char="•"/>
            </a:pPr>
            <a:r>
              <a:rPr lang="en-GB" dirty="0"/>
              <a:t>Co-occurring conditions (e.g., ADHD, anxiety disorders) can exacerbate attendance issues.</a:t>
            </a:r>
          </a:p>
          <a:p>
            <a:pPr>
              <a:buFont typeface="Arial" panose="020B0604020202020204" pitchFamily="34" charset="0"/>
              <a:buChar char="•"/>
            </a:pPr>
            <a:r>
              <a:rPr lang="en-GB" dirty="0"/>
              <a:t>Emotional regulation difficulties can lead to avoidance behaviours when overwhelmed.</a:t>
            </a:r>
          </a:p>
          <a:p>
            <a:pPr>
              <a:buNone/>
            </a:pPr>
            <a:endParaRPr lang="en-GB" dirty="0"/>
          </a:p>
          <a:p>
            <a:pPr>
              <a:buNone/>
            </a:pPr>
            <a:r>
              <a:rPr lang="en-GB" b="1" dirty="0"/>
              <a:t>Identifying Barriers</a:t>
            </a:r>
          </a:p>
          <a:p>
            <a:pPr>
              <a:buFont typeface="Arial" panose="020B0604020202020204" pitchFamily="34" charset="0"/>
              <a:buChar char="•"/>
            </a:pPr>
            <a:r>
              <a:rPr lang="en-GB" b="1" dirty="0"/>
              <a:t>Sensory Overload</a:t>
            </a:r>
            <a:r>
              <a:rPr lang="en-GB" dirty="0"/>
              <a:t>: Bright lights, uniform, loud noises, crowded spaces can cause distress.</a:t>
            </a:r>
          </a:p>
          <a:p>
            <a:pPr>
              <a:buFont typeface="Arial" panose="020B0604020202020204" pitchFamily="34" charset="0"/>
              <a:buChar char="•"/>
            </a:pPr>
            <a:r>
              <a:rPr lang="en-GB" b="1" dirty="0"/>
              <a:t>Social Challenges</a:t>
            </a:r>
            <a:r>
              <a:rPr lang="en-GB" dirty="0"/>
              <a:t>: Peer interactions, bullying, or lack of understanding from staff.</a:t>
            </a:r>
          </a:p>
          <a:p>
            <a:pPr>
              <a:buFont typeface="Arial" panose="020B0604020202020204" pitchFamily="34" charset="0"/>
              <a:buChar char="•"/>
            </a:pPr>
            <a:r>
              <a:rPr lang="en-GB" b="1" dirty="0"/>
              <a:t>Communication Difficulties</a:t>
            </a:r>
            <a:r>
              <a:rPr lang="en-GB" dirty="0"/>
              <a:t>: Struggles expressing needs or discomfort.</a:t>
            </a:r>
          </a:p>
          <a:p>
            <a:pPr>
              <a:buFont typeface="Arial" panose="020B0604020202020204" pitchFamily="34" charset="0"/>
              <a:buChar char="•"/>
            </a:pPr>
            <a:r>
              <a:rPr lang="en-GB" b="1" dirty="0"/>
              <a:t>Academic Pressure</a:t>
            </a:r>
            <a:r>
              <a:rPr lang="en-GB" dirty="0"/>
              <a:t>: Fear of failure or misunderstanding of expectations.</a:t>
            </a:r>
          </a:p>
          <a:p>
            <a:pPr>
              <a:buFont typeface="Arial" panose="020B0604020202020204" pitchFamily="34" charset="0"/>
              <a:buChar char="•"/>
            </a:pPr>
            <a:r>
              <a:rPr lang="en-GB" b="1" dirty="0"/>
              <a:t>Environmental Factors</a:t>
            </a:r>
            <a:r>
              <a:rPr lang="en-GB" dirty="0"/>
              <a:t>: Unclear routines, sudden changes, or lack of safe spaces.</a:t>
            </a:r>
          </a:p>
          <a:p>
            <a:pPr>
              <a:buFont typeface="Arial" panose="020B0604020202020204" pitchFamily="34" charset="0"/>
              <a:buChar char="•"/>
            </a:pPr>
            <a:r>
              <a:rPr lang="en-GB" b="1" dirty="0"/>
              <a:t>Mental Health</a:t>
            </a:r>
            <a:r>
              <a:rPr lang="en-GB" dirty="0"/>
              <a:t>: Anxiety, depression, or school-related trauma.</a:t>
            </a:r>
          </a:p>
          <a:p>
            <a:pPr>
              <a:buNone/>
            </a:pPr>
            <a:endParaRPr lang="en-GB" dirty="0"/>
          </a:p>
          <a:p>
            <a:pPr>
              <a:buNone/>
            </a:pPr>
            <a:r>
              <a:rPr lang="en-GB" b="1" dirty="0"/>
              <a:t>Addressing Barriers</a:t>
            </a:r>
          </a:p>
          <a:p>
            <a:pPr>
              <a:buFont typeface="Arial" panose="020B0604020202020204" pitchFamily="34" charset="0"/>
              <a:buChar char="•"/>
            </a:pPr>
            <a:r>
              <a:rPr lang="en-GB" b="1" dirty="0"/>
              <a:t>Collaborative Approach</a:t>
            </a:r>
            <a:r>
              <a:rPr lang="en-GB" dirty="0"/>
              <a:t>: Work with parents, SENCO, and mental health professionals.</a:t>
            </a:r>
          </a:p>
          <a:p>
            <a:pPr>
              <a:buFont typeface="Arial" panose="020B0604020202020204" pitchFamily="34" charset="0"/>
              <a:buChar char="•"/>
            </a:pPr>
            <a:r>
              <a:rPr lang="en-GB" b="1" dirty="0"/>
              <a:t>Individualized Support Plan</a:t>
            </a:r>
            <a:r>
              <a:rPr lang="en-GB" dirty="0"/>
              <a:t>: Include reasonable adjustments and clear strategies.</a:t>
            </a:r>
          </a:p>
          <a:p>
            <a:pPr>
              <a:buFont typeface="Arial" panose="020B0604020202020204" pitchFamily="34" charset="0"/>
              <a:buChar char="•"/>
            </a:pPr>
            <a:r>
              <a:rPr lang="en-GB" b="1" dirty="0"/>
              <a:t>Predictability &amp; Structure</a:t>
            </a:r>
            <a:r>
              <a:rPr lang="en-GB" dirty="0"/>
              <a:t>: Visual schedules, clear routines, and advance notice of changes.</a:t>
            </a:r>
          </a:p>
          <a:p>
            <a:pPr>
              <a:buFont typeface="Arial" panose="020B0604020202020204" pitchFamily="34" charset="0"/>
              <a:buChar char="•"/>
            </a:pPr>
            <a:r>
              <a:rPr lang="en-GB" b="1" dirty="0"/>
              <a:t>Sensory Accommodations</a:t>
            </a:r>
            <a:r>
              <a:rPr lang="en-GB" dirty="0"/>
              <a:t>: Quiet spaces, noise-cancelling headphones, flexible seating.</a:t>
            </a:r>
          </a:p>
          <a:p>
            <a:pPr>
              <a:buFont typeface="Arial" panose="020B0604020202020204" pitchFamily="34" charset="0"/>
              <a:buChar char="•"/>
            </a:pPr>
            <a:r>
              <a:rPr lang="en-GB" b="1" dirty="0"/>
              <a:t>Social Support</a:t>
            </a:r>
            <a:r>
              <a:rPr lang="en-GB" dirty="0"/>
              <a:t>: Peer buddies, social skills groups, anti-bullying measures.</a:t>
            </a:r>
          </a:p>
          <a:p>
            <a:pPr>
              <a:buFont typeface="Arial" panose="020B0604020202020204" pitchFamily="34" charset="0"/>
              <a:buChar char="•"/>
            </a:pPr>
            <a:r>
              <a:rPr lang="en-GB" b="1" dirty="0"/>
              <a:t>Gradual Reintegration</a:t>
            </a:r>
            <a:r>
              <a:rPr lang="en-GB" dirty="0"/>
              <a:t>: Phased return plans with achievable goals.</a:t>
            </a:r>
          </a:p>
          <a:p>
            <a:pPr>
              <a:buFont typeface="Arial" panose="020B0604020202020204" pitchFamily="34" charset="0"/>
              <a:buChar char="•"/>
            </a:pPr>
            <a:r>
              <a:rPr lang="en-GB" b="1" dirty="0"/>
              <a:t>Communication Tools</a:t>
            </a:r>
            <a:r>
              <a:rPr lang="en-GB" dirty="0"/>
              <a:t>: Use visual aids, social stories, and alternative communication methods.</a:t>
            </a:r>
          </a:p>
          <a:p>
            <a:pPr>
              <a:buFont typeface="Arial" panose="020B0604020202020204" pitchFamily="34" charset="0"/>
              <a:buChar char="•"/>
            </a:pPr>
            <a:r>
              <a:rPr lang="en-GB" b="1" dirty="0"/>
              <a:t>Staff Training</a:t>
            </a:r>
            <a:r>
              <a:rPr lang="en-GB" dirty="0"/>
              <a:t>: Autism awareness and strategies for emotional regulation.</a:t>
            </a:r>
          </a:p>
        </p:txBody>
      </p:sp>
    </p:spTree>
    <p:extLst>
      <p:ext uri="{BB962C8B-B14F-4D97-AF65-F5344CB8AC3E}">
        <p14:creationId xmlns:p14="http://schemas.microsoft.com/office/powerpoint/2010/main" val="2111061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ed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82" y="309397"/>
            <a:ext cx="5715000" cy="1076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605" y="1650747"/>
            <a:ext cx="6096000" cy="646331"/>
          </a:xfrm>
          <a:prstGeom prst="rect">
            <a:avLst/>
          </a:prstGeom>
        </p:spPr>
        <p:txBody>
          <a:bodyPr>
            <a:spAutoFit/>
          </a:bodyPr>
          <a:lstStyle/>
          <a:p>
            <a:r>
              <a:rPr lang="en-GB" b="1" dirty="0">
                <a:solidFill>
                  <a:srgbClr val="FF0000"/>
                </a:solidFill>
              </a:rPr>
              <a:t>Lancaster Paediatric ICC MDT Meetings for case discussions</a:t>
            </a:r>
            <a:r>
              <a:rPr lang="en-GB" dirty="0"/>
              <a:t>. Monthly Thursdays 2.45pm via Teams </a:t>
            </a:r>
          </a:p>
        </p:txBody>
      </p:sp>
      <p:sp>
        <p:nvSpPr>
          <p:cNvPr id="3" name="Rectangle 2"/>
          <p:cNvSpPr/>
          <p:nvPr/>
        </p:nvSpPr>
        <p:spPr>
          <a:xfrm>
            <a:off x="336605" y="2479542"/>
            <a:ext cx="11105322" cy="3416320"/>
          </a:xfrm>
          <a:prstGeom prst="rect">
            <a:avLst/>
          </a:prstGeom>
        </p:spPr>
        <p:txBody>
          <a:bodyPr wrap="square">
            <a:spAutoFit/>
          </a:bodyPr>
          <a:lstStyle/>
          <a:p>
            <a:r>
              <a:rPr lang="en-GB" dirty="0"/>
              <a:t>Lancaster Integrated care community (ICC) and primary care network facilitate a monthly multidisciplinary team meeting (MDT) for children and young people. The MDT occurs monthly on a Thursday from 2.30pm and is held online. The MDT is chaired by Ceri Hurst Clinical Leader, Community Children's nursing team</a:t>
            </a:r>
          </a:p>
          <a:p>
            <a:pPr>
              <a:spcAft>
                <a:spcPts val="0"/>
              </a:spcAft>
            </a:pPr>
            <a:r>
              <a:rPr lang="en-GB" dirty="0"/>
              <a:t>Input from a GP at Lancaster Medical Practice. Regular core members include; Child and Adolescent Mental Health services, Children and Families Wellbeing service, Community children's specialist nurses, Autism pathways navigator and paediatricians as appropriate. </a:t>
            </a:r>
          </a:p>
          <a:p>
            <a:r>
              <a:rPr lang="en-GB" b="1" dirty="0"/>
              <a:t>Cases to be discussed must have tried all other avenues for support first to ensure staff time for discussion is used appropriately.</a:t>
            </a:r>
            <a:endParaRPr lang="en-GB" dirty="0"/>
          </a:p>
          <a:p>
            <a:pPr>
              <a:spcAft>
                <a:spcPts val="0"/>
              </a:spcAft>
            </a:pPr>
            <a:endParaRPr lang="en-GB" dirty="0"/>
          </a:p>
          <a:p>
            <a:r>
              <a:rPr lang="en-GB" dirty="0"/>
              <a:t>To make a referral for discussion at the MDT please gain consent from the family first then email </a:t>
            </a:r>
            <a:r>
              <a:rPr lang="en-GB" dirty="0">
                <a:hlinkClick r:id="rId3"/>
              </a:rPr>
              <a:t>Ceri.Hurst@mbht.nhs.uk</a:t>
            </a:r>
            <a:endParaRPr lang="en-GB" dirty="0"/>
          </a:p>
          <a:p>
            <a:pPr>
              <a:spcAft>
                <a:spcPts val="0"/>
              </a:spcAft>
            </a:pPr>
            <a:endParaRPr lang="en-GB" dirty="0"/>
          </a:p>
        </p:txBody>
      </p:sp>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9956358" y="5043808"/>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8543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64310" y="4867524"/>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222637" y="1877696"/>
            <a:ext cx="11410122" cy="4524315"/>
          </a:xfrm>
          <a:prstGeom prst="rect">
            <a:avLst/>
          </a:prstGeom>
        </p:spPr>
        <p:txBody>
          <a:bodyPr wrap="square">
            <a:spAutoFit/>
          </a:bodyPr>
          <a:lstStyle/>
          <a:p>
            <a:pPr>
              <a:spcAft>
                <a:spcPts val="0"/>
              </a:spcAft>
            </a:pPr>
            <a:r>
              <a:rPr lang="en-GB" dirty="0"/>
              <a:t>Bay Integrated care community (ICC) and primary care network facilitate a weekly multidisciplinary team meeting (MDT) for children and young people. The MDT occurs every Thursday from 2-3pm and is held online. The MDT is chaired by GP at Bay Medical group. Regular core members include; Child and Adolescent Mental Health services, Children and Families Wellbeing service, Community children's specialist nurses, social prescriber for young people, Autism pathways navigator and paediatricians as appropriate. Other services specific to cases being discussed will be invited to attend e.g. Police, Children's Social care etc.</a:t>
            </a:r>
          </a:p>
          <a:p>
            <a:pPr>
              <a:spcAft>
                <a:spcPts val="0"/>
              </a:spcAft>
            </a:pPr>
            <a:r>
              <a:rPr lang="en-GB" dirty="0"/>
              <a:t> </a:t>
            </a:r>
          </a:p>
          <a:p>
            <a:pPr>
              <a:spcAft>
                <a:spcPts val="0"/>
              </a:spcAft>
            </a:pPr>
            <a:r>
              <a:rPr lang="en-GB" dirty="0"/>
              <a:t>The MDT provides an excellent opportunity to have access to a range of services, specialists, knowledge and support for people working with young people who are registered with Bay Medical group. As an MDT group we are keen to ensure that our colleagues in education are aware of this support available and how to access if appropriate.  </a:t>
            </a:r>
            <a:r>
              <a:rPr lang="en-GB" b="1" dirty="0"/>
              <a:t>Cases to be discussed must have tried all other avenues for support first to ensure staff time for discussion is used appropriately.</a:t>
            </a:r>
          </a:p>
          <a:p>
            <a:pPr>
              <a:spcAft>
                <a:spcPts val="0"/>
              </a:spcAft>
            </a:pPr>
            <a:endParaRPr lang="en-GB" b="1" dirty="0"/>
          </a:p>
          <a:p>
            <a:pPr>
              <a:spcAft>
                <a:spcPts val="0"/>
              </a:spcAft>
            </a:pPr>
            <a:r>
              <a:rPr lang="en-GB" dirty="0"/>
              <a:t>To make a referral for discussion at the MDT please seek consent from the family first then email </a:t>
            </a:r>
            <a:r>
              <a:rPr lang="en-GB" dirty="0">
                <a:hlinkClick r:id="rId2"/>
              </a:rPr>
              <a:t>Alison.Scanlon1@mbht.nhs.uk</a:t>
            </a:r>
            <a:r>
              <a:rPr lang="en-GB" dirty="0"/>
              <a:t> and in the first instance she will liaise with you to answer any questions that you may have about the process.</a:t>
            </a:r>
          </a:p>
          <a:p>
            <a:pPr>
              <a:spcAft>
                <a:spcPts val="0"/>
              </a:spcAft>
            </a:pPr>
            <a:r>
              <a:rPr lang="en-GB" dirty="0">
                <a:solidFill>
                  <a:srgbClr val="000000"/>
                </a:solidFill>
                <a:latin typeface="Aptos"/>
                <a:ea typeface="Times New Roman" panose="02020603050405020304" pitchFamily="18" charset="0"/>
              </a:rPr>
              <a:t> </a:t>
            </a:r>
            <a:endParaRPr lang="en-GB" dirty="0">
              <a:latin typeface="Times New Roman" panose="02020603050405020304" pitchFamily="18" charset="0"/>
              <a:ea typeface="Calibri" panose="020F0502020204030204" pitchFamily="34" charset="0"/>
            </a:endParaRPr>
          </a:p>
        </p:txBody>
      </p:sp>
      <p:pic>
        <p:nvPicPr>
          <p:cNvPr id="3" name="Picture 2" descr="Practic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98" y="309108"/>
            <a:ext cx="1942555" cy="1328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6081" y="707666"/>
            <a:ext cx="4890052" cy="646331"/>
          </a:xfrm>
          <a:prstGeom prst="rect">
            <a:avLst/>
          </a:prstGeom>
          <a:noFill/>
        </p:spPr>
        <p:txBody>
          <a:bodyPr wrap="square" rtlCol="0">
            <a:spAutoFit/>
          </a:bodyPr>
          <a:lstStyle/>
          <a:p>
            <a:r>
              <a:rPr lang="en-GB" b="1" dirty="0">
                <a:solidFill>
                  <a:srgbClr val="FF0000"/>
                </a:solidFill>
              </a:rPr>
              <a:t>BAY ICC MDT Meetings for case discussions</a:t>
            </a:r>
            <a:r>
              <a:rPr lang="en-GB" dirty="0"/>
              <a:t>. Weekly on Thursdays 2pm via Teams </a:t>
            </a:r>
          </a:p>
        </p:txBody>
      </p:sp>
      <p:sp>
        <p:nvSpPr>
          <p:cNvPr id="5" name="Rectangle 4"/>
          <p:cNvSpPr/>
          <p:nvPr/>
        </p:nvSpPr>
        <p:spPr>
          <a:xfrm>
            <a:off x="9851666" y="135172"/>
            <a:ext cx="2130950" cy="159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2237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742A88-BD98-2088-5990-21A9B4921015}"/>
              </a:ext>
            </a:extLst>
          </p:cNvPr>
          <p:cNvSpPr txBox="1"/>
          <p:nvPr/>
        </p:nvSpPr>
        <p:spPr>
          <a:xfrm>
            <a:off x="435428" y="600891"/>
            <a:ext cx="7001692" cy="5355312"/>
          </a:xfrm>
          <a:prstGeom prst="rect">
            <a:avLst/>
          </a:prstGeom>
          <a:noFill/>
        </p:spPr>
        <p:txBody>
          <a:bodyPr wrap="square" rtlCol="0">
            <a:spAutoFit/>
          </a:bodyPr>
          <a:lstStyle/>
          <a:p>
            <a:r>
              <a:rPr lang="en-GB" dirty="0"/>
              <a:t>Consider the parents potentially being Neurodiverse themselves.</a:t>
            </a:r>
          </a:p>
          <a:p>
            <a:endParaRPr lang="en-GB" dirty="0"/>
          </a:p>
          <a:p>
            <a:r>
              <a:rPr lang="en-GB" dirty="0"/>
              <a:t>Neurodevelopmental Pathway Re-Design updates via ICB website – see QR code</a:t>
            </a:r>
          </a:p>
          <a:p>
            <a:endParaRPr lang="en-GB" dirty="0"/>
          </a:p>
          <a:p>
            <a:r>
              <a:rPr lang="en-GB" dirty="0"/>
              <a:t>Ages 16+  - Adults pathway referrals via GP with completed AQ-10 from google. </a:t>
            </a:r>
          </a:p>
          <a:p>
            <a:endParaRPr lang="en-GB" dirty="0"/>
          </a:p>
          <a:p>
            <a:r>
              <a:rPr lang="en-GB" dirty="0"/>
              <a:t>Right To Choose referrals vs Local pathway vs Private providers</a:t>
            </a:r>
          </a:p>
          <a:p>
            <a:r>
              <a:rPr lang="en-GB" dirty="0">
                <a:hlinkClick r:id="rId2"/>
              </a:rPr>
              <a:t>LSC Integrated Care Board :: Neurodevelopmental pathway</a:t>
            </a:r>
            <a:r>
              <a:rPr lang="en-GB" dirty="0"/>
              <a:t> </a:t>
            </a:r>
          </a:p>
          <a:p>
            <a:endParaRPr lang="en-GB" dirty="0"/>
          </a:p>
          <a:p>
            <a:r>
              <a:rPr lang="en-GB" dirty="0"/>
              <a:t>ARFID (Avoidant Restrictive Food Intake Disorder) - </a:t>
            </a:r>
            <a:r>
              <a:rPr lang="en-GB" dirty="0">
                <a:hlinkClick r:id="rId3"/>
              </a:rPr>
              <a:t>The Birmingham Food Refusal Service - Birmingham Food Refusal Service</a:t>
            </a:r>
            <a:endParaRPr lang="en-GB" dirty="0"/>
          </a:p>
          <a:p>
            <a:r>
              <a:rPr lang="en-GB" dirty="0">
                <a:hlinkClick r:id="rId4"/>
              </a:rPr>
              <a:t>What it’s Like to Live with ARFID | Eating Disorders | </a:t>
            </a:r>
            <a:r>
              <a:rPr lang="en-GB" dirty="0" err="1">
                <a:hlinkClick r:id="rId4"/>
              </a:rPr>
              <a:t>YoungMinds</a:t>
            </a:r>
            <a:endParaRPr lang="en-GB" dirty="0"/>
          </a:p>
          <a:p>
            <a:endParaRPr lang="en-GB" dirty="0"/>
          </a:p>
          <a:p>
            <a:r>
              <a:rPr lang="en-GB" dirty="0"/>
              <a:t>PDA (Pathological Demand Avoidance) </a:t>
            </a:r>
            <a:r>
              <a:rPr lang="en-GB" dirty="0">
                <a:hlinkClick r:id="rId5"/>
              </a:rPr>
              <a:t>PDA Society - Pathological Demand Avoidance</a:t>
            </a:r>
            <a:r>
              <a:rPr lang="en-GB" dirty="0"/>
              <a:t> </a:t>
            </a:r>
          </a:p>
          <a:p>
            <a:endParaRPr lang="en-GB" dirty="0"/>
          </a:p>
          <a:p>
            <a:endParaRPr lang="en-GB" dirty="0"/>
          </a:p>
        </p:txBody>
      </p:sp>
      <p:pic>
        <p:nvPicPr>
          <p:cNvPr id="3" name="Picture 2" descr="A qr code on a white background&#10;&#10;AI-generated content may be incorrect.">
            <a:extLst>
              <a:ext uri="{FF2B5EF4-FFF2-40B4-BE49-F238E27FC236}">
                <a16:creationId xmlns:a16="http://schemas.microsoft.com/office/drawing/2014/main" id="{CC549FBA-B678-4C8E-7EA1-CB9C209B10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8711" y="677736"/>
            <a:ext cx="1852340" cy="2400811"/>
          </a:xfrm>
          <a:prstGeom prst="rect">
            <a:avLst/>
          </a:prstGeom>
        </p:spPr>
      </p:pic>
    </p:spTree>
    <p:extLst>
      <p:ext uri="{BB962C8B-B14F-4D97-AF65-F5344CB8AC3E}">
        <p14:creationId xmlns:p14="http://schemas.microsoft.com/office/powerpoint/2010/main" val="1639086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F3243E-DC35-7DB2-7E3F-568C885B1F3B}"/>
              </a:ext>
            </a:extLst>
          </p:cNvPr>
          <p:cNvSpPr txBox="1"/>
          <p:nvPr/>
        </p:nvSpPr>
        <p:spPr>
          <a:xfrm>
            <a:off x="1158239" y="1444675"/>
            <a:ext cx="9013371" cy="1477328"/>
          </a:xfrm>
          <a:prstGeom prst="rect">
            <a:avLst/>
          </a:prstGeom>
          <a:noFill/>
        </p:spPr>
        <p:txBody>
          <a:bodyPr wrap="square">
            <a:spAutoFit/>
          </a:bodyPr>
          <a:lstStyle/>
          <a:p>
            <a:r>
              <a:rPr lang="en-GB" dirty="0"/>
              <a:t>Self Care resources for teens</a:t>
            </a:r>
          </a:p>
          <a:p>
            <a:endParaRPr lang="en-GB" dirty="0"/>
          </a:p>
          <a:p>
            <a:r>
              <a:rPr lang="en-GB" dirty="0">
                <a:hlinkClick r:id="rId2"/>
              </a:rPr>
              <a:t>Personal care | Autism Central</a:t>
            </a:r>
            <a:endParaRPr lang="en-GB" dirty="0"/>
          </a:p>
          <a:p>
            <a:endParaRPr lang="en-GB" dirty="0"/>
          </a:p>
          <a:p>
            <a:r>
              <a:rPr lang="en-GB" dirty="0">
                <a:hlinkClick r:id="rId3"/>
              </a:rPr>
              <a:t>Supporting neurodivergent children with personal care - Family Action</a:t>
            </a:r>
            <a:endParaRPr lang="en-GB" dirty="0"/>
          </a:p>
        </p:txBody>
      </p:sp>
    </p:spTree>
    <p:extLst>
      <p:ext uri="{BB962C8B-B14F-4D97-AF65-F5344CB8AC3E}">
        <p14:creationId xmlns:p14="http://schemas.microsoft.com/office/powerpoint/2010/main" val="2057095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ay be an illustration of text that says &quot;Survival Kit for Parents and Carers As parent carer, important look after yourself are support your but effective designed your some Let's every child thrive. write you Reconnect Phone, text friend ost touch with. Structure weekend could good routine read hobby watch or isten that makes laugh instead! creative drawing, making, power breathing seem hectic, Write short positive notes and them. good pecial your wear favourite make-up perfume Exercise some physical activity bike ride, ime gratitude text some yoga online class. note opreciate. Self-appreciation dof think of hings went well,&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18" y="-136932"/>
            <a:ext cx="9985663" cy="7049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09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0606" y="45566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descr="Feedback Free Stock Photo - Public Domain Pictur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9027" y="287427"/>
            <a:ext cx="3289337" cy="2192891"/>
          </a:xfrm>
          <a:prstGeom prst="rect">
            <a:avLst/>
          </a:prstGeom>
        </p:spPr>
      </p:pic>
      <p:pic>
        <p:nvPicPr>
          <p:cNvPr id="2" name="Picture 1" descr="A qr code on a piece of paper&#10;&#10;AI-generated content may be incorrect.">
            <a:extLst>
              <a:ext uri="{FF2B5EF4-FFF2-40B4-BE49-F238E27FC236}">
                <a16:creationId xmlns:a16="http://schemas.microsoft.com/office/drawing/2014/main" id="{084E094E-9134-9D7A-278E-53874E0B1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1829" y="2689332"/>
            <a:ext cx="3043955" cy="3043955"/>
          </a:xfrm>
          <a:prstGeom prst="rect">
            <a:avLst/>
          </a:prstGeom>
          <a:noFill/>
          <a:ln>
            <a:noFill/>
          </a:ln>
        </p:spPr>
      </p:pic>
      <p:sp>
        <p:nvSpPr>
          <p:cNvPr id="10" name="TextBox 9">
            <a:extLst>
              <a:ext uri="{FF2B5EF4-FFF2-40B4-BE49-F238E27FC236}">
                <a16:creationId xmlns:a16="http://schemas.microsoft.com/office/drawing/2014/main" id="{E9C229D1-C104-2A69-D24E-859BA279254C}"/>
              </a:ext>
            </a:extLst>
          </p:cNvPr>
          <p:cNvSpPr txBox="1"/>
          <p:nvPr/>
        </p:nvSpPr>
        <p:spPr>
          <a:xfrm>
            <a:off x="5146550" y="5942301"/>
            <a:ext cx="5202936" cy="369332"/>
          </a:xfrm>
          <a:prstGeom prst="rect">
            <a:avLst/>
          </a:prstGeom>
          <a:noFill/>
        </p:spPr>
        <p:txBody>
          <a:bodyPr wrap="square" rtlCol="0">
            <a:spAutoFit/>
          </a:bodyPr>
          <a:lstStyle/>
          <a:p>
            <a:r>
              <a:rPr lang="en-GB" u="sng" dirty="0">
                <a:hlinkClick r:id="rId4"/>
              </a:rPr>
              <a:t>Autism Pathway Navigator Feedback – Fill in form</a:t>
            </a:r>
            <a:endParaRPr lang="en-GB" dirty="0"/>
          </a:p>
        </p:txBody>
      </p:sp>
      <p:pic>
        <p:nvPicPr>
          <p:cNvPr id="12" name="Picture 11" descr="A close up of words&#10;&#10;AI-generated content may be incorrect.">
            <a:extLst>
              <a:ext uri="{FF2B5EF4-FFF2-40B4-BE49-F238E27FC236}">
                <a16:creationId xmlns:a16="http://schemas.microsoft.com/office/drawing/2014/main" id="{C53D0BB2-D5B3-1EB1-C06C-7E90BE87A0A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2227" y="1153893"/>
            <a:ext cx="3998285" cy="2871495"/>
          </a:xfrm>
          <a:prstGeom prst="rect">
            <a:avLst/>
          </a:prstGeom>
        </p:spPr>
      </p:pic>
      <p:sp>
        <p:nvSpPr>
          <p:cNvPr id="13" name="TextBox 12">
            <a:extLst>
              <a:ext uri="{FF2B5EF4-FFF2-40B4-BE49-F238E27FC236}">
                <a16:creationId xmlns:a16="http://schemas.microsoft.com/office/drawing/2014/main" id="{8767ED35-C103-0B52-B1EE-69DB345E288F}"/>
              </a:ext>
            </a:extLst>
          </p:cNvPr>
          <p:cNvSpPr txBox="1"/>
          <p:nvPr/>
        </p:nvSpPr>
        <p:spPr>
          <a:xfrm>
            <a:off x="621791" y="5619135"/>
            <a:ext cx="3493009" cy="646331"/>
          </a:xfrm>
          <a:prstGeom prst="rect">
            <a:avLst/>
          </a:prstGeom>
          <a:noFill/>
        </p:spPr>
        <p:txBody>
          <a:bodyPr wrap="square" rtlCol="0">
            <a:spAutoFit/>
          </a:bodyPr>
          <a:lstStyle/>
          <a:p>
            <a:r>
              <a:rPr lang="en-GB" dirty="0">
                <a:hlinkClick r:id="rId7"/>
              </a:rPr>
              <a:t>LMChildAutism@lscft.nhs.uk</a:t>
            </a:r>
            <a:r>
              <a:rPr lang="en-GB" dirty="0"/>
              <a:t> </a:t>
            </a:r>
          </a:p>
          <a:p>
            <a:r>
              <a:rPr lang="en-GB" dirty="0"/>
              <a:t>01524 550331 </a:t>
            </a:r>
          </a:p>
        </p:txBody>
      </p:sp>
    </p:spTree>
    <p:extLst>
      <p:ext uri="{BB962C8B-B14F-4D97-AF65-F5344CB8AC3E}">
        <p14:creationId xmlns:p14="http://schemas.microsoft.com/office/powerpoint/2010/main" val="2523678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9E05-A99C-99E3-4D25-495CA4D2CE23}"/>
            </a:ext>
          </a:extLst>
        </p:cNvPr>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5F4C2435-AA72-D859-15B3-5BF6E1689B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04" y="25488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64A1FE4-659D-BF0B-47DD-1599B78DD739}"/>
              </a:ext>
            </a:extLst>
          </p:cNvPr>
          <p:cNvSpPr txBox="1"/>
          <p:nvPr/>
        </p:nvSpPr>
        <p:spPr>
          <a:xfrm>
            <a:off x="326004" y="1930808"/>
            <a:ext cx="7867382" cy="4524315"/>
          </a:xfrm>
          <a:prstGeom prst="rect">
            <a:avLst/>
          </a:prstGeom>
          <a:noFill/>
        </p:spPr>
        <p:txBody>
          <a:bodyPr wrap="square" rtlCol="0">
            <a:spAutoFit/>
          </a:bodyPr>
          <a:lstStyle/>
          <a:p>
            <a:r>
              <a:rPr lang="en-GB" b="1" dirty="0"/>
              <a:t>If accepted for further assessment</a:t>
            </a:r>
          </a:p>
          <a:p>
            <a:endParaRPr lang="en-GB" dirty="0"/>
          </a:p>
          <a:p>
            <a:pPr marL="285750" indent="-285750">
              <a:buFont typeface="Arial" panose="020B0604020202020204" pitchFamily="34" charset="0"/>
              <a:buChar char="•"/>
            </a:pPr>
            <a:r>
              <a:rPr lang="en-GB" dirty="0"/>
              <a:t>Questionnaire links sent to parent/carer and school  once parent/carers have responded to the letter following triage (3-week deadline for response then 3-week deadline for questionnaire completion)</a:t>
            </a:r>
          </a:p>
          <a:p>
            <a:pPr marL="285750" indent="-285750">
              <a:buFont typeface="Arial" panose="020B0604020202020204" pitchFamily="34" charset="0"/>
              <a:buChar char="•"/>
            </a:pPr>
            <a:r>
              <a:rPr lang="en-GB" dirty="0"/>
              <a:t>Information reviewed to consider if a full assessment is needed – within 12 weeks currently. </a:t>
            </a:r>
          </a:p>
          <a:p>
            <a:pPr marL="285750" indent="-285750">
              <a:buFont typeface="Arial" panose="020B0604020202020204" pitchFamily="34" charset="0"/>
              <a:buChar char="•"/>
            </a:pPr>
            <a:r>
              <a:rPr lang="en-GB" dirty="0"/>
              <a:t>If there is any doubt as to whether a full assessment is needed (not enough information, widely different information from home and school), the team will do their own observation (school / clinic / home). </a:t>
            </a:r>
          </a:p>
          <a:p>
            <a:endParaRPr lang="en-GB" dirty="0"/>
          </a:p>
          <a:p>
            <a:r>
              <a:rPr lang="en-GB" b="1" dirty="0"/>
              <a:t>If team decide there isn’t enough evidence for full assessment</a:t>
            </a:r>
          </a:p>
          <a:p>
            <a:endParaRPr lang="en-GB" dirty="0"/>
          </a:p>
          <a:p>
            <a:r>
              <a:rPr lang="en-GB" dirty="0"/>
              <a:t>Following school or clinic-based or home observation, report created, and parents contacted to explain outcome. Case then discharged. </a:t>
            </a:r>
          </a:p>
          <a:p>
            <a:endParaRPr lang="en-GB" dirty="0"/>
          </a:p>
        </p:txBody>
      </p:sp>
      <p:pic>
        <p:nvPicPr>
          <p:cNvPr id="2052" name="Picture 4" descr="Questionnaire: Types, Definition, Examples &amp; How to Design Your Own">
            <a:extLst>
              <a:ext uri="{FF2B5EF4-FFF2-40B4-BE49-F238E27FC236}">
                <a16:creationId xmlns:a16="http://schemas.microsoft.com/office/drawing/2014/main" id="{B1BBED64-8F47-6E38-99C2-899E17872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632" y="1930808"/>
            <a:ext cx="3292364" cy="197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40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C57B-B321-51DA-7864-F660067CF1F7}"/>
            </a:ext>
          </a:extLst>
        </p:cNvPr>
        <p:cNvGrpSpPr/>
        <p:nvPr/>
      </p:nvGrpSpPr>
      <p:grpSpPr>
        <a:xfrm>
          <a:off x="0" y="0"/>
          <a:ext cx="0" cy="0"/>
          <a:chOff x="0" y="0"/>
          <a:chExt cx="0" cy="0"/>
        </a:xfrm>
      </p:grpSpPr>
      <p:pic>
        <p:nvPicPr>
          <p:cNvPr id="8194" name="Picture 2" descr="undefined">
            <a:extLst>
              <a:ext uri="{FF2B5EF4-FFF2-40B4-BE49-F238E27FC236}">
                <a16:creationId xmlns:a16="http://schemas.microsoft.com/office/drawing/2014/main" id="{46CA71B5-437F-1CE6-DBAF-51605FB77E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004" y="254889"/>
            <a:ext cx="1542554" cy="10034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5FAE81-6310-A6F0-08F7-280BFBA3CFC4}"/>
              </a:ext>
            </a:extLst>
          </p:cNvPr>
          <p:cNvSpPr txBox="1"/>
          <p:nvPr/>
        </p:nvSpPr>
        <p:spPr>
          <a:xfrm>
            <a:off x="217182" y="1541978"/>
            <a:ext cx="7290042" cy="5355312"/>
          </a:xfrm>
          <a:prstGeom prst="rect">
            <a:avLst/>
          </a:prstGeom>
          <a:noFill/>
        </p:spPr>
        <p:txBody>
          <a:bodyPr wrap="square" rtlCol="0">
            <a:spAutoFit/>
          </a:bodyPr>
          <a:lstStyle/>
          <a:p>
            <a:endParaRPr lang="en-GB" dirty="0"/>
          </a:p>
          <a:p>
            <a:r>
              <a:rPr lang="en-GB" b="1" dirty="0"/>
              <a:t>If team decide a full assessment is needed </a:t>
            </a:r>
          </a:p>
          <a:p>
            <a:endParaRPr lang="en-GB" b="1" dirty="0"/>
          </a:p>
          <a:p>
            <a:r>
              <a:rPr lang="en-GB" dirty="0"/>
              <a:t>Added to final stage waiting list for Multi Disciplinary Team(paediatrician / psychologist, LD Nurse, SALT) observation / ADOS &amp; Autism Diagnostic Interview </a:t>
            </a:r>
          </a:p>
          <a:p>
            <a:endParaRPr lang="en-GB" dirty="0"/>
          </a:p>
          <a:p>
            <a:r>
              <a:rPr lang="en-GB" dirty="0"/>
              <a:t>Current wait times for this stage is 3 years due to funding</a:t>
            </a:r>
          </a:p>
          <a:p>
            <a:endParaRPr lang="en-GB" dirty="0"/>
          </a:p>
          <a:p>
            <a:r>
              <a:rPr lang="en-GB" b="1" dirty="0"/>
              <a:t>What happens after the assessment</a:t>
            </a:r>
          </a:p>
          <a:p>
            <a:endParaRPr lang="en-GB" dirty="0"/>
          </a:p>
          <a:p>
            <a:r>
              <a:rPr lang="en-GB" dirty="0"/>
              <a:t>Full report given to explain the outcome, appropriate signposting offered. </a:t>
            </a:r>
          </a:p>
          <a:p>
            <a:endParaRPr lang="en-GB" dirty="0"/>
          </a:p>
          <a:p>
            <a:r>
              <a:rPr lang="en-GB" dirty="0"/>
              <a:t>Family Connect and This Is Me - opt in services then discharged.</a:t>
            </a:r>
          </a:p>
          <a:p>
            <a:endParaRPr lang="en-GB" dirty="0"/>
          </a:p>
          <a:p>
            <a:r>
              <a:rPr lang="en-GB" b="1" dirty="0">
                <a:solidFill>
                  <a:srgbClr val="FF0000"/>
                </a:solidFill>
              </a:rPr>
              <a:t>The team are only commissioned to complete Autism assessments; there is no ongoing support following assessment conclusion </a:t>
            </a:r>
          </a:p>
          <a:p>
            <a:endParaRPr lang="en-GB" dirty="0"/>
          </a:p>
        </p:txBody>
      </p:sp>
      <p:pic>
        <p:nvPicPr>
          <p:cNvPr id="4098" name="Picture 2" descr="Bookeo's New Waiting Lists: Simple, Flexible, Customizable | Bookeo">
            <a:extLst>
              <a:ext uri="{FF2B5EF4-FFF2-40B4-BE49-F238E27FC236}">
                <a16:creationId xmlns:a16="http://schemas.microsoft.com/office/drawing/2014/main" id="{5539DDC5-F4CA-1F7E-F7E1-C4315CE61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516" y="2216943"/>
            <a:ext cx="3809999" cy="242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861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0B8D7E1D-4CDD-7CE2-9604-77F501269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84015" cy="6858000"/>
          </a:xfrm>
          <a:prstGeom prst="rect">
            <a:avLst/>
          </a:prstGeom>
        </p:spPr>
      </p:pic>
      <p:pic>
        <p:nvPicPr>
          <p:cNvPr id="4" name="Picture 3">
            <a:extLst>
              <a:ext uri="{FF2B5EF4-FFF2-40B4-BE49-F238E27FC236}">
                <a16:creationId xmlns:a16="http://schemas.microsoft.com/office/drawing/2014/main" id="{34551E33-F4FE-4539-2DEF-49BA690DA2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30903" y="100584"/>
            <a:ext cx="5543065" cy="6484847"/>
          </a:xfrm>
          <a:prstGeom prst="rect">
            <a:avLst/>
          </a:prstGeom>
        </p:spPr>
      </p:pic>
      <p:sp>
        <p:nvSpPr>
          <p:cNvPr id="5" name="Rectangle 4">
            <a:extLst>
              <a:ext uri="{FF2B5EF4-FFF2-40B4-BE49-F238E27FC236}">
                <a16:creationId xmlns:a16="http://schemas.microsoft.com/office/drawing/2014/main" id="{3834E7F3-15DE-08DF-F6E4-823B83670C22}"/>
              </a:ext>
            </a:extLst>
          </p:cNvPr>
          <p:cNvSpPr/>
          <p:nvPr/>
        </p:nvSpPr>
        <p:spPr>
          <a:xfrm>
            <a:off x="9564623" y="100584"/>
            <a:ext cx="2400577" cy="1453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4914EF8-8DAF-740F-2B21-6391D8A613F5}"/>
              </a:ext>
            </a:extLst>
          </p:cNvPr>
          <p:cNvSpPr/>
          <p:nvPr/>
        </p:nvSpPr>
        <p:spPr>
          <a:xfrm>
            <a:off x="9564623" y="5154168"/>
            <a:ext cx="2400577" cy="1453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56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F4FD51-D990-712F-2F73-7C2D7B7A2A42}"/>
              </a:ext>
            </a:extLst>
          </p:cNvPr>
          <p:cNvSpPr txBox="1"/>
          <p:nvPr/>
        </p:nvSpPr>
        <p:spPr>
          <a:xfrm>
            <a:off x="475488" y="140446"/>
            <a:ext cx="7040880" cy="369332"/>
          </a:xfrm>
          <a:prstGeom prst="rect">
            <a:avLst/>
          </a:prstGeom>
          <a:noFill/>
        </p:spPr>
        <p:txBody>
          <a:bodyPr wrap="square" rtlCol="0">
            <a:spAutoFit/>
          </a:bodyPr>
          <a:lstStyle/>
          <a:p>
            <a:r>
              <a:rPr lang="en-GB" dirty="0"/>
              <a:t>Support for families whilst waiting for assessment</a:t>
            </a:r>
          </a:p>
        </p:txBody>
      </p:sp>
      <p:sp>
        <p:nvSpPr>
          <p:cNvPr id="3" name="TextBox 2">
            <a:extLst>
              <a:ext uri="{FF2B5EF4-FFF2-40B4-BE49-F238E27FC236}">
                <a16:creationId xmlns:a16="http://schemas.microsoft.com/office/drawing/2014/main" id="{56E2150B-A5FA-4200-9611-CDE29A14D3E7}"/>
              </a:ext>
            </a:extLst>
          </p:cNvPr>
          <p:cNvSpPr txBox="1"/>
          <p:nvPr/>
        </p:nvSpPr>
        <p:spPr>
          <a:xfrm>
            <a:off x="475488" y="623578"/>
            <a:ext cx="9765792" cy="5632311"/>
          </a:xfrm>
          <a:prstGeom prst="rect">
            <a:avLst/>
          </a:prstGeom>
          <a:noFill/>
        </p:spPr>
        <p:txBody>
          <a:bodyPr wrap="square" rtlCol="0">
            <a:spAutoFit/>
          </a:bodyPr>
          <a:lstStyle/>
          <a:p>
            <a:pPr marL="285750" indent="-285750">
              <a:buFont typeface="Arial" panose="020B0604020202020204" pitchFamily="34" charset="0"/>
              <a:buChar char="•"/>
            </a:pPr>
            <a:r>
              <a:rPr lang="en-GB" b="1" dirty="0"/>
              <a:t>Signposting </a:t>
            </a:r>
          </a:p>
          <a:p>
            <a:r>
              <a:rPr lang="en-GB" dirty="0"/>
              <a:t>- Lancashire Local Offer, North Lancashire Directions Group, Lancaster CVS Directory </a:t>
            </a:r>
          </a:p>
          <a:p>
            <a:pPr marL="285750" indent="-285750">
              <a:buFont typeface="Arial" panose="020B0604020202020204" pitchFamily="34" charset="0"/>
              <a:buChar char="•"/>
            </a:pPr>
            <a:r>
              <a:rPr lang="en-GB" b="1" dirty="0"/>
              <a:t>Mental Health support</a:t>
            </a:r>
          </a:p>
          <a:p>
            <a:r>
              <a:rPr lang="en-GB" dirty="0"/>
              <a:t>- Kooth, Barnardo’s Thrive, CAMHS, ACE Counselling.</a:t>
            </a:r>
          </a:p>
          <a:p>
            <a:pPr marL="285750" indent="-285750">
              <a:buFont typeface="Arial" panose="020B0604020202020204" pitchFamily="34" charset="0"/>
              <a:buChar char="•"/>
            </a:pPr>
            <a:r>
              <a:rPr lang="en-GB" b="1" dirty="0"/>
              <a:t>Understanding and managing behaviours</a:t>
            </a:r>
          </a:p>
          <a:p>
            <a:r>
              <a:rPr lang="en-GB" dirty="0"/>
              <a:t>- Lancashire Mind, Triple P, Incredible Years, ADHD Northwest</a:t>
            </a:r>
          </a:p>
          <a:p>
            <a:pPr marL="285750" indent="-285750">
              <a:buFont typeface="Arial" panose="020B0604020202020204" pitchFamily="34" charset="0"/>
              <a:buChar char="•"/>
            </a:pPr>
            <a:r>
              <a:rPr lang="en-GB" b="1" dirty="0"/>
              <a:t>Support to understand access to Education, Health and Social care services including  EHCP processes   </a:t>
            </a:r>
          </a:p>
          <a:p>
            <a:r>
              <a:rPr lang="en-GB" dirty="0"/>
              <a:t>- Lancashire Parent Carer Forum, Lancashire SENDIAS </a:t>
            </a:r>
          </a:p>
          <a:p>
            <a:pPr marL="285750" indent="-285750">
              <a:buFont typeface="Arial" panose="020B0604020202020204" pitchFamily="34" charset="0"/>
              <a:buChar char="•"/>
            </a:pPr>
            <a:r>
              <a:rPr lang="en-GB" b="1" dirty="0"/>
              <a:t>Parent peer support </a:t>
            </a:r>
          </a:p>
          <a:p>
            <a:r>
              <a:rPr lang="en-GB" dirty="0"/>
              <a:t>- In person groups (CHATS, Lune Park Family Hub SEND Support Group, Unique Kidz and Co), Social Media groups</a:t>
            </a:r>
          </a:p>
          <a:p>
            <a:pPr marL="285750" indent="-285750">
              <a:buFont typeface="Arial" panose="020B0604020202020204" pitchFamily="34" charset="0"/>
              <a:buChar char="•"/>
            </a:pPr>
            <a:r>
              <a:rPr lang="en-GB" b="1" dirty="0"/>
              <a:t>Children and Young People support and groups</a:t>
            </a:r>
          </a:p>
          <a:p>
            <a:r>
              <a:rPr lang="en-GB" dirty="0"/>
              <a:t>- Bee Unique, Colourful Footsteps, Inside Out, Lancashire Break Time, Unique Kidz and Co, EASY, POWAR, Stanleys , Prop Up Social Ease, Escape 2 Make </a:t>
            </a:r>
          </a:p>
          <a:p>
            <a:pPr marL="285750" indent="-285750">
              <a:buFont typeface="Arial" panose="020B0604020202020204" pitchFamily="34" charset="0"/>
              <a:buChar char="•"/>
            </a:pPr>
            <a:r>
              <a:rPr lang="en-GB" b="1" dirty="0"/>
              <a:t>Family Hub offer </a:t>
            </a:r>
          </a:p>
          <a:p>
            <a:r>
              <a:rPr lang="en-GB" dirty="0"/>
              <a:t>- Coffee and Connect, Colourful Footsteps, EASY </a:t>
            </a:r>
          </a:p>
          <a:p>
            <a:pPr marL="285750" indent="-285750">
              <a:buFont typeface="Arial" panose="020B0604020202020204" pitchFamily="34" charset="0"/>
              <a:buChar char="•"/>
            </a:pPr>
            <a:r>
              <a:rPr lang="en-GB" b="1" dirty="0"/>
              <a:t>Other services and Complex cases </a:t>
            </a:r>
          </a:p>
          <a:p>
            <a:r>
              <a:rPr lang="en-GB" dirty="0"/>
              <a:t>- Social prescribers, GP Case Discussions, Learning Disability Team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669019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901</TotalTime>
  <Words>6529</Words>
  <Application>Microsoft Office PowerPoint</Application>
  <PresentationFormat>Widescreen</PresentationFormat>
  <Paragraphs>447</Paragraphs>
  <Slides>58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-apple-system</vt:lpstr>
      <vt:lpstr>Aptos</vt:lpstr>
      <vt:lpstr>Aptos Display</vt:lpstr>
      <vt:lpstr>Arial</vt:lpstr>
      <vt:lpstr>barnardos-express</vt:lpstr>
      <vt:lpstr>Calibri</vt:lpstr>
      <vt:lpstr>Frutiger W01</vt:lpstr>
      <vt:lpstr>inherit</vt:lpstr>
      <vt:lpstr>Mind Meridian Bold</vt:lpstr>
      <vt:lpstr>Mind20font20TRIALotf</vt:lpstr>
      <vt:lpstr>Raleway</vt:lpstr>
      <vt:lpstr>Times New Roman</vt:lpstr>
      <vt:lpstr>ui-sans-serif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LSCFT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Ellis Lucy (LSCFT)</dc:creator>
  <cp:lastModifiedBy>Ellis Lucy (LSCFT)</cp:lastModifiedBy>
  <cp:revision>1</cp:revision>
  <dcterms:created xsi:type="dcterms:W3CDTF">2025-11-19T12:32:01Z</dcterms:created>
  <dcterms:modified xsi:type="dcterms:W3CDTF">2025-11-20T12:01:42Z</dcterms:modified>
</cp:coreProperties>
</file>